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1"/>
  </p:sldMasterIdLst>
  <p:sldIdLst>
    <p:sldId id="256" r:id="rId2"/>
    <p:sldId id="362" r:id="rId3"/>
    <p:sldId id="363" r:id="rId4"/>
    <p:sldId id="353" r:id="rId5"/>
    <p:sldId id="343" r:id="rId6"/>
    <p:sldId id="276" r:id="rId7"/>
    <p:sldId id="278" r:id="rId8"/>
    <p:sldId id="328" r:id="rId9"/>
    <p:sldId id="329" r:id="rId10"/>
    <p:sldId id="330" r:id="rId11"/>
    <p:sldId id="331" r:id="rId12"/>
    <p:sldId id="348" r:id="rId13"/>
    <p:sldId id="332" r:id="rId14"/>
    <p:sldId id="342" r:id="rId15"/>
    <p:sldId id="335" r:id="rId16"/>
    <p:sldId id="344" r:id="rId17"/>
    <p:sldId id="357" r:id="rId18"/>
    <p:sldId id="351" r:id="rId19"/>
    <p:sldId id="354" r:id="rId20"/>
    <p:sldId id="352" r:id="rId21"/>
    <p:sldId id="307" r:id="rId22"/>
    <p:sldId id="356" r:id="rId23"/>
    <p:sldId id="308" r:id="rId24"/>
    <p:sldId id="338" r:id="rId25"/>
    <p:sldId id="341" r:id="rId26"/>
    <p:sldId id="364" r:id="rId27"/>
    <p:sldId id="339" r:id="rId28"/>
    <p:sldId id="336" r:id="rId29"/>
    <p:sldId id="337" r:id="rId30"/>
    <p:sldId id="365" r:id="rId31"/>
    <p:sldId id="366" r:id="rId32"/>
    <p:sldId id="367" r:id="rId33"/>
    <p:sldId id="368" r:id="rId34"/>
    <p:sldId id="369" r:id="rId35"/>
    <p:sldId id="34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C5D5"/>
    <a:srgbClr val="ADDB7B"/>
    <a:srgbClr val="4C0000"/>
    <a:srgbClr val="680000"/>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46" autoAdjust="0"/>
    <p:restoredTop sz="94660"/>
  </p:normalViewPr>
  <p:slideViewPr>
    <p:cSldViewPr snapToGrid="0">
      <p:cViewPr varScale="1">
        <p:scale>
          <a:sx n="94" d="100"/>
          <a:sy n="94" d="100"/>
        </p:scale>
        <p:origin x="94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pPr/>
              <a:t>4/15/2017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2944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4/15/2017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525828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pPr/>
              <a:t>4/15/2017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16989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pPr/>
              <a:t>4/15/2017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083032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pPr/>
              <a:t>4/15/2017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551401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4/15/2017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017157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4/15/2017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606448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4/15/2017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49749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4/15/2017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828464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pPr/>
              <a:t>4/15/2017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760643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pPr/>
              <a:t>4/15/2017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1841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pPr/>
              <a:t>4/15/2017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48807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4/15/2017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302968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pPr/>
              <a:t>4/15/2017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798497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pPr/>
              <a:t>4/15/2017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55770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pPr/>
              <a:t>4/15/2017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75943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4/15/2017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984740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pPr/>
              <a:t>4/15/2017</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40655460"/>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aptistnews.com/ministry/congregations/item/7049-can-sunday-school-be-saved" TargetMode="External"/><Relationship Id="rId2" Type="http://schemas.openxmlformats.org/officeDocument/2006/relationships/hyperlink" Target="https://elcaymnet.wordpress.com/2013/12/02/why-is-no-one-talking-about-this/" TargetMode="External"/><Relationship Id="rId1" Type="http://schemas.openxmlformats.org/officeDocument/2006/relationships/slideLayout" Target="../slideLayouts/slideLayout2.xml"/><Relationship Id="rId6" Type="http://schemas.openxmlformats.org/officeDocument/2006/relationships/hyperlink" Target="http://sir.sagepub.com/content/early/2011/10/05/0008429811418776.abstract" TargetMode="External"/><Relationship Id="rId5" Type="http://schemas.openxmlformats.org/officeDocument/2006/relationships/hyperlink" Target="http://books.google.com/books?hl=en&amp;lr=&amp;id=NJNNAwAAQBAJ&amp;oi=fnd&amp;pg=PR9&amp;dq=new+zealand+sunday+school+attendance+losing+religion&amp;ots=Ibuyd-gzWr&amp;sig=WpuLFXEBsxgrvTbiCBVvwKte3nU#v=onepage&amp;q&amp;f=false" TargetMode="External"/><Relationship Id="rId4" Type="http://schemas.openxmlformats.org/officeDocument/2006/relationships/hyperlink" Target="http://www.brierleyconsultancy.com/images/CS4.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810" y="2908548"/>
            <a:ext cx="7669664" cy="2497186"/>
          </a:xfrm>
        </p:spPr>
        <p:txBody>
          <a:bodyPr/>
          <a:lstStyle/>
          <a:p>
            <a:pPr algn="ctr"/>
            <a:r>
              <a:rPr lang="en-US" sz="5400" dirty="0" smtClean="0"/>
              <a:t>The Life, Death, and Resurrection of Sabbath School</a:t>
            </a:r>
            <a:endParaRPr lang="en-US" sz="5400" dirty="0"/>
          </a:p>
        </p:txBody>
      </p:sp>
      <p:sp>
        <p:nvSpPr>
          <p:cNvPr id="4" name="Subtitle 3"/>
          <p:cNvSpPr>
            <a:spLocks noGrp="1"/>
          </p:cNvSpPr>
          <p:nvPr>
            <p:ph type="subTitle" idx="1"/>
          </p:nvPr>
        </p:nvSpPr>
        <p:spPr>
          <a:xfrm>
            <a:off x="5833516" y="6427290"/>
            <a:ext cx="6620968" cy="861420"/>
          </a:xfrm>
        </p:spPr>
        <p:txBody>
          <a:bodyPr/>
          <a:lstStyle/>
          <a:p>
            <a:r>
              <a:rPr lang="en-US" dirty="0" smtClean="0"/>
              <a:t>170415 </a:t>
            </a:r>
            <a:r>
              <a:rPr lang="en-US" dirty="0" err="1" smtClean="0"/>
              <a:t>alberta</a:t>
            </a:r>
            <a:r>
              <a:rPr lang="en-US" dirty="0" smtClean="0"/>
              <a:t> </a:t>
            </a:r>
            <a:r>
              <a:rPr lang="en-US" dirty="0" err="1" smtClean="0"/>
              <a:t>conf</a:t>
            </a:r>
            <a:r>
              <a:rPr lang="en-US" dirty="0" smtClean="0"/>
              <a:t> </a:t>
            </a:r>
            <a:r>
              <a:rPr lang="en-US" dirty="0" err="1" smtClean="0"/>
              <a:t>ss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0" y="356465"/>
            <a:ext cx="9583838" cy="59898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Gospel Workers p.465-466</a:t>
            </a:r>
            <a:endParaRPr lang="en-US" dirty="0"/>
          </a:p>
        </p:txBody>
      </p:sp>
      <p:sp>
        <p:nvSpPr>
          <p:cNvPr id="3" name="Content Placeholder 2"/>
          <p:cNvSpPr>
            <a:spLocks noGrp="1"/>
          </p:cNvSpPr>
          <p:nvPr>
            <p:ph idx="1"/>
          </p:nvPr>
        </p:nvSpPr>
        <p:spPr>
          <a:xfrm>
            <a:off x="0" y="1183821"/>
            <a:ext cx="9144000" cy="4816929"/>
          </a:xfrm>
        </p:spPr>
        <p:txBody>
          <a:bodyPr>
            <a:noAutofit/>
          </a:bodyPr>
          <a:lstStyle/>
          <a:p>
            <a:pPr>
              <a:buNone/>
            </a:pPr>
            <a:r>
              <a:rPr lang="en-US" sz="2400" dirty="0"/>
              <a:t>	To show a liberal, self-denying spirit for the success of foreign missions is a sure way to advance home missionary work</a:t>
            </a:r>
            <a:r>
              <a:rPr lang="en-US" sz="2400" b="1" dirty="0"/>
              <a:t>; </a:t>
            </a:r>
            <a:r>
              <a:rPr lang="en-US" sz="2400" b="1" dirty="0">
                <a:solidFill>
                  <a:srgbClr val="FFFF00"/>
                </a:solidFill>
              </a:rPr>
              <a:t>for the prosperity of the home work depends largely, under God, upon the reflex influence of the evangelical work done in countries afar off</a:t>
            </a:r>
            <a:r>
              <a:rPr lang="en-US" sz="2400" b="1" dirty="0">
                <a:solidFill>
                  <a:schemeClr val="accent6">
                    <a:lumMod val="60000"/>
                    <a:lumOff val="40000"/>
                  </a:schemeClr>
                </a:solidFill>
              </a:rPr>
              <a:t>.</a:t>
            </a:r>
            <a:r>
              <a:rPr lang="en-US" sz="2400" dirty="0"/>
              <a:t> It is in working to supply the necessities of others that we bring our souls into touch with the Source of all power. The Lord has marked every phase of missionary zeal that has been shown by His people in behalf of foreign fields. He designs that in every home, in every church, and at all the centers of the work, a spirit of liberality shall be shown in sending help to foreign fields, where the workers are struggling against great odds to give the light to those who sit in darkness. </a:t>
            </a:r>
            <a:r>
              <a:rPr lang="en-US" sz="2400" b="1" dirty="0">
                <a:solidFill>
                  <a:srgbClr val="FFFF00"/>
                </a:solidFill>
              </a:rPr>
              <a:t>That which is given to start the work in one field will result in strengthening the work in other places.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146" y="1110343"/>
            <a:ext cx="8387953" cy="3968863"/>
          </a:xfrm>
        </p:spPr>
        <p:txBody>
          <a:bodyPr>
            <a:noAutofit/>
          </a:bodyPr>
          <a:lstStyle/>
          <a:p>
            <a:pPr fontAlgn="base"/>
            <a:r>
              <a:rPr lang="en-US" sz="2400" dirty="0"/>
              <a:t>Worldwide Sabbath School attendance is actually higher than church attendance.</a:t>
            </a:r>
          </a:p>
          <a:p>
            <a:pPr fontAlgn="base"/>
            <a:r>
              <a:rPr lang="en-US" sz="2400" dirty="0" smtClean="0"/>
              <a:t>In </a:t>
            </a:r>
            <a:r>
              <a:rPr lang="en-US" sz="2400" dirty="0"/>
              <a:t>some places, Sabbath School starts at 9 AM and people know they have to come by 8 to get a seat.</a:t>
            </a:r>
          </a:p>
          <a:p>
            <a:pPr fontAlgn="base"/>
            <a:r>
              <a:rPr lang="en-US" sz="2400" dirty="0" smtClean="0"/>
              <a:t>Sabbath </a:t>
            </a:r>
            <a:r>
              <a:rPr lang="en-US" sz="2400" dirty="0"/>
              <a:t>School research around the world has showed us that the main complaint people have is that it’s so </a:t>
            </a:r>
            <a:r>
              <a:rPr lang="en-US" sz="2400" b="1" dirty="0"/>
              <a:t>routine</a:t>
            </a:r>
            <a:r>
              <a:rPr lang="en-US" sz="2400" dirty="0"/>
              <a:t> and </a:t>
            </a:r>
            <a:r>
              <a:rPr lang="en-US" sz="2400" b="1" dirty="0"/>
              <a:t>boring</a:t>
            </a:r>
            <a:r>
              <a:rPr lang="en-US" sz="2400" dirty="0"/>
              <a:t>. </a:t>
            </a:r>
            <a:endParaRPr lang="en-US" sz="2400" dirty="0" smtClean="0"/>
          </a:p>
          <a:p>
            <a:pPr fontAlgn="base"/>
            <a:endParaRPr lang="en-US" sz="2400" dirty="0" smtClean="0"/>
          </a:p>
          <a:p>
            <a:pPr fontAlgn="base"/>
            <a:r>
              <a:rPr lang="en-US" sz="2400" dirty="0"/>
              <a:t>Stats from recent GC Session:</a:t>
            </a:r>
          </a:p>
          <a:p>
            <a:pPr lvl="1" fontAlgn="base"/>
            <a:r>
              <a:rPr lang="en-US" sz="2400" dirty="0"/>
              <a:t>1960 Global south 54%; Global north 46%</a:t>
            </a:r>
          </a:p>
          <a:p>
            <a:pPr lvl="1" fontAlgn="base"/>
            <a:r>
              <a:rPr lang="en-US" sz="2400" dirty="0"/>
              <a:t>2015 Global south 92%;  Global north 7%</a:t>
            </a:r>
          </a:p>
          <a:p>
            <a:pPr fontAlgn="base"/>
            <a:endParaRPr lang="en-US" sz="2400" dirty="0" smtClean="0"/>
          </a:p>
          <a:p>
            <a:pPr fontAlgn="base"/>
            <a:endParaRPr lang="en-US" sz="2400" dirty="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Evangelism</a:t>
            </a:r>
            <a:endParaRPr lang="en-US" dirty="0"/>
          </a:p>
        </p:txBody>
      </p:sp>
      <p:sp>
        <p:nvSpPr>
          <p:cNvPr id="3" name="Content Placeholder 2"/>
          <p:cNvSpPr>
            <a:spLocks noGrp="1"/>
          </p:cNvSpPr>
          <p:nvPr>
            <p:ph idx="1"/>
          </p:nvPr>
        </p:nvSpPr>
        <p:spPr>
          <a:xfrm>
            <a:off x="865414" y="1412421"/>
            <a:ext cx="7772400" cy="3680820"/>
          </a:xfrm>
        </p:spPr>
        <p:txBody>
          <a:bodyPr>
            <a:noAutofit/>
          </a:bodyPr>
          <a:lstStyle/>
          <a:p>
            <a:r>
              <a:rPr lang="en-US" b="1" dirty="0" smtClean="0"/>
              <a:t>Branch Sabbath Schools</a:t>
            </a:r>
          </a:p>
          <a:p>
            <a:r>
              <a:rPr lang="en-US" dirty="0" smtClean="0"/>
              <a:t>VBS</a:t>
            </a:r>
          </a:p>
          <a:p>
            <a:r>
              <a:rPr lang="en-US" dirty="0" smtClean="0"/>
              <a:t>Training with Pastor / Personal Ministries Director</a:t>
            </a:r>
          </a:p>
          <a:p>
            <a:r>
              <a:rPr lang="en-US" dirty="0" smtClean="0"/>
              <a:t>TCC / Discipleship</a:t>
            </a:r>
          </a:p>
          <a:p>
            <a:r>
              <a:rPr lang="en-US" dirty="0" smtClean="0"/>
              <a:t>ACS / Community Center / Disaster Relief </a:t>
            </a:r>
          </a:p>
          <a:p>
            <a:r>
              <a:rPr lang="en-US" dirty="0" smtClean="0"/>
              <a:t>GLOW Tracts</a:t>
            </a:r>
          </a:p>
          <a:p>
            <a:r>
              <a:rPr lang="en-US" dirty="0" smtClean="0"/>
              <a:t>Outreach for different language groups or different institutions</a:t>
            </a:r>
          </a:p>
          <a:p>
            <a:r>
              <a:rPr lang="en-US" dirty="0" smtClean="0"/>
              <a:t>Mapping out district</a:t>
            </a:r>
          </a:p>
          <a:p>
            <a:r>
              <a:rPr lang="en-US" dirty="0" smtClean="0"/>
              <a:t>Mailing books</a:t>
            </a:r>
          </a:p>
          <a:p>
            <a:r>
              <a:rPr lang="en-US" dirty="0" smtClean="0"/>
              <a:t>Door to door</a:t>
            </a:r>
          </a:p>
          <a:p>
            <a:r>
              <a:rPr lang="en-US" dirty="0" smtClean="0"/>
              <a:t>Prison / Campus Ministry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4710" y="2004822"/>
            <a:ext cx="7886700" cy="2771774"/>
          </a:xfrm>
        </p:spPr>
        <p:txBody>
          <a:bodyPr>
            <a:noAutofit/>
          </a:bodyPr>
          <a:lstStyle/>
          <a:p>
            <a:pPr>
              <a:buNone/>
            </a:pPr>
            <a:r>
              <a:rPr lang="en-US" sz="1800" dirty="0" smtClean="0"/>
              <a:t>Glenn Valley Central Church</a:t>
            </a:r>
          </a:p>
          <a:p>
            <a:pPr lvl="1"/>
            <a:r>
              <a:rPr lang="en-US" dirty="0" err="1" smtClean="0"/>
              <a:t>Brenton</a:t>
            </a:r>
            <a:r>
              <a:rPr lang="en-US" dirty="0" smtClean="0"/>
              <a:t> Lake Company</a:t>
            </a:r>
          </a:p>
          <a:p>
            <a:pPr lvl="1"/>
            <a:r>
              <a:rPr lang="en-US" dirty="0" smtClean="0"/>
              <a:t>Glenn Valley East Church</a:t>
            </a:r>
          </a:p>
          <a:p>
            <a:pPr lvl="2"/>
            <a:r>
              <a:rPr lang="en-US" sz="1800" dirty="0" smtClean="0"/>
              <a:t>Glenn Valley University Branch Sabbath School</a:t>
            </a:r>
          </a:p>
          <a:p>
            <a:pPr lvl="2"/>
            <a:r>
              <a:rPr lang="en-US" sz="1800" dirty="0" smtClean="0"/>
              <a:t>Glenn Valley Southeast Company</a:t>
            </a:r>
          </a:p>
          <a:p>
            <a:pPr lvl="1"/>
            <a:r>
              <a:rPr lang="en-US" dirty="0" smtClean="0"/>
              <a:t>Mead Church</a:t>
            </a:r>
          </a:p>
          <a:p>
            <a:pPr lvl="2"/>
            <a:r>
              <a:rPr lang="en-US" sz="1800" dirty="0" smtClean="0"/>
              <a:t>North Mead Company</a:t>
            </a:r>
          </a:p>
          <a:p>
            <a:pPr lvl="3"/>
            <a:r>
              <a:rPr lang="en-US" sz="1800" dirty="0" err="1" smtClean="0"/>
              <a:t>Basilton</a:t>
            </a:r>
            <a:r>
              <a:rPr lang="en-US" sz="1800" dirty="0" smtClean="0"/>
              <a:t> Branch Sabbath School</a:t>
            </a:r>
          </a:p>
          <a:p>
            <a:pPr lvl="2"/>
            <a:r>
              <a:rPr lang="en-US" sz="1800" dirty="0" smtClean="0"/>
              <a:t>Mead Lake Company</a:t>
            </a:r>
          </a:p>
          <a:p>
            <a:pPr lvl="2"/>
            <a:r>
              <a:rPr lang="en-US" sz="1800" dirty="0" smtClean="0"/>
              <a:t>Morgan Library Branch Sabbath School</a:t>
            </a:r>
          </a:p>
          <a:p>
            <a:pPr lvl="1"/>
            <a:r>
              <a:rPr lang="en-US" dirty="0" err="1" smtClean="0"/>
              <a:t>Glennmont</a:t>
            </a:r>
            <a:r>
              <a:rPr lang="en-US" dirty="0" smtClean="0"/>
              <a:t> Branch Sabbath School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 Sabbath School / VBS</a:t>
            </a:r>
            <a:endParaRPr lang="en-US" dirty="0"/>
          </a:p>
        </p:txBody>
      </p:sp>
      <p:sp>
        <p:nvSpPr>
          <p:cNvPr id="3" name="Content Placeholder 2"/>
          <p:cNvSpPr>
            <a:spLocks noGrp="1"/>
          </p:cNvSpPr>
          <p:nvPr>
            <p:ph idx="1"/>
          </p:nvPr>
        </p:nvSpPr>
        <p:spPr>
          <a:xfrm>
            <a:off x="598990" y="1994464"/>
            <a:ext cx="8029936" cy="3549086"/>
          </a:xfrm>
        </p:spPr>
        <p:txBody>
          <a:bodyPr>
            <a:noAutofit/>
          </a:bodyPr>
          <a:lstStyle/>
          <a:p>
            <a:r>
              <a:rPr lang="en-US" sz="3200" dirty="0"/>
              <a:t>“Parents who can be approached in no other way are frequently reached through their children. Sabbath school teachers can instruct the children in the truth, and they will, in turn, take it into the home circle.  But few teachers seem to understand the importance of this branch of the work.” – 4T 70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 Sabbath Schools</a:t>
            </a:r>
            <a:endParaRPr lang="en-US" dirty="0"/>
          </a:p>
        </p:txBody>
      </p:sp>
      <p:sp>
        <p:nvSpPr>
          <p:cNvPr id="3" name="Content Placeholder 2"/>
          <p:cNvSpPr>
            <a:spLocks noGrp="1"/>
          </p:cNvSpPr>
          <p:nvPr>
            <p:ph idx="1"/>
          </p:nvPr>
        </p:nvSpPr>
        <p:spPr>
          <a:xfrm>
            <a:off x="328613" y="1785938"/>
            <a:ext cx="7208777" cy="3757612"/>
          </a:xfrm>
        </p:spPr>
        <p:txBody>
          <a:bodyPr>
            <a:noAutofit/>
          </a:bodyPr>
          <a:lstStyle/>
          <a:p>
            <a:endParaRPr lang="en-US" sz="2400" dirty="0"/>
          </a:p>
          <a:p>
            <a:r>
              <a:rPr lang="en-US" sz="2400" dirty="0"/>
              <a:t>1.  Swarm: church planting BSS</a:t>
            </a:r>
          </a:p>
          <a:p>
            <a:pPr>
              <a:buNone/>
            </a:pPr>
            <a:r>
              <a:rPr lang="en-US" sz="2400" dirty="0"/>
              <a:t>		- different location, same materials</a:t>
            </a:r>
          </a:p>
          <a:p>
            <a:pPr>
              <a:buNone/>
            </a:pPr>
            <a:r>
              <a:rPr lang="en-US" sz="2400" dirty="0"/>
              <a:t>		- Branch SS -&gt; Company  -&gt; Church</a:t>
            </a:r>
          </a:p>
          <a:p>
            <a:pPr>
              <a:buNone/>
            </a:pPr>
            <a:r>
              <a:rPr lang="en-US" sz="2400" dirty="0"/>
              <a:t> </a:t>
            </a:r>
          </a:p>
          <a:p>
            <a:r>
              <a:rPr lang="en-US" sz="2400" dirty="0"/>
              <a:t>2.  Strawberries Runners - outreach BSS</a:t>
            </a:r>
          </a:p>
          <a:p>
            <a:pPr>
              <a:buNone/>
            </a:pPr>
            <a:r>
              <a:rPr lang="en-US" sz="2400" dirty="0"/>
              <a:t>	- Sabbath Afternoons or any day of the week – 2-4 gather to study the Bible for the sole purpose of church planting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a:t>
            </a:r>
            <a:endParaRPr lang="en-US" dirty="0"/>
          </a:p>
        </p:txBody>
      </p:sp>
      <p:sp>
        <p:nvSpPr>
          <p:cNvPr id="3" name="Content Placeholder 2"/>
          <p:cNvSpPr>
            <a:spLocks noGrp="1"/>
          </p:cNvSpPr>
          <p:nvPr>
            <p:ph idx="1"/>
          </p:nvPr>
        </p:nvSpPr>
        <p:spPr>
          <a:xfrm>
            <a:off x="600075" y="1743076"/>
            <a:ext cx="8443913" cy="3800474"/>
          </a:xfrm>
        </p:spPr>
        <p:txBody>
          <a:bodyPr>
            <a:noAutofit/>
          </a:bodyPr>
          <a:lstStyle/>
          <a:p>
            <a:r>
              <a:rPr lang="en-US" sz="2100" dirty="0"/>
              <a:t>Homes of isolated members / Former members</a:t>
            </a:r>
          </a:p>
          <a:p>
            <a:r>
              <a:rPr lang="en-US" sz="2100" dirty="0"/>
              <a:t>Colporteur / Ingathering / Hospital visit interests</a:t>
            </a:r>
          </a:p>
          <a:p>
            <a:r>
              <a:rPr lang="en-US" sz="2100" dirty="0"/>
              <a:t>Sabbath guests</a:t>
            </a:r>
          </a:p>
          <a:p>
            <a:r>
              <a:rPr lang="en-US" sz="2100" dirty="0"/>
              <a:t>Bible school interests / home visitation interests</a:t>
            </a:r>
          </a:p>
          <a:p>
            <a:r>
              <a:rPr lang="en-US" sz="2100" dirty="0"/>
              <a:t>VBS interests and their parents</a:t>
            </a:r>
          </a:p>
          <a:p>
            <a:r>
              <a:rPr lang="en-US" sz="2100" dirty="0"/>
              <a:t>Public efforts / ACS / evangelistic series</a:t>
            </a:r>
          </a:p>
          <a:p>
            <a:r>
              <a:rPr lang="en-US" sz="2100" dirty="0"/>
              <a:t>Non-Adventist church friends / radio, TV, Bible school contacts</a:t>
            </a:r>
          </a:p>
          <a:p>
            <a:r>
              <a:rPr lang="en-US" sz="2100" dirty="0"/>
              <a:t>Church members who are not </a:t>
            </a:r>
            <a:r>
              <a:rPr lang="en-US" sz="2100" dirty="0" err="1"/>
              <a:t>ss</a:t>
            </a:r>
            <a:r>
              <a:rPr lang="en-US" sz="2100" dirty="0"/>
              <a:t> members</a:t>
            </a:r>
          </a:p>
          <a:p>
            <a:r>
              <a:rPr lang="en-US" sz="2100" dirty="0"/>
              <a:t>Friends, relatives, business associates</a:t>
            </a:r>
          </a:p>
          <a:p>
            <a:r>
              <a:rPr lang="en-US" sz="2100" dirty="0"/>
              <a:t>Prison ministry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43" y="715247"/>
            <a:ext cx="7053542" cy="1050398"/>
          </a:xfrm>
        </p:spPr>
        <p:txBody>
          <a:bodyPr/>
          <a:lstStyle/>
          <a:p>
            <a:r>
              <a:rPr lang="en-US" dirty="0" smtClean="0"/>
              <a:t>Where?</a:t>
            </a:r>
            <a:endParaRPr lang="en-US" dirty="0"/>
          </a:p>
        </p:txBody>
      </p:sp>
      <p:sp>
        <p:nvSpPr>
          <p:cNvPr id="3" name="Content Placeholder 2"/>
          <p:cNvSpPr>
            <a:spLocks noGrp="1"/>
          </p:cNvSpPr>
          <p:nvPr>
            <p:ph idx="1"/>
          </p:nvPr>
        </p:nvSpPr>
        <p:spPr>
          <a:xfrm>
            <a:off x="1120089" y="1870283"/>
            <a:ext cx="6709906" cy="3700462"/>
          </a:xfrm>
        </p:spPr>
        <p:txBody>
          <a:bodyPr>
            <a:normAutofit/>
          </a:bodyPr>
          <a:lstStyle/>
          <a:p>
            <a:r>
              <a:rPr lang="en-US" dirty="0" smtClean="0"/>
              <a:t>Private homes</a:t>
            </a:r>
          </a:p>
          <a:p>
            <a:r>
              <a:rPr lang="en-US" dirty="0" smtClean="0"/>
              <a:t>Public buildings</a:t>
            </a:r>
          </a:p>
          <a:p>
            <a:r>
              <a:rPr lang="en-US" dirty="0" smtClean="0"/>
              <a:t>Nursing homes</a:t>
            </a:r>
          </a:p>
          <a:p>
            <a:r>
              <a:rPr lang="en-US" dirty="0" smtClean="0"/>
              <a:t>Prisons</a:t>
            </a:r>
          </a:p>
          <a:p>
            <a:r>
              <a:rPr lang="en-US" dirty="0" smtClean="0"/>
              <a:t>Online?</a:t>
            </a:r>
          </a:p>
        </p:txBody>
      </p:sp>
      <p:sp>
        <p:nvSpPr>
          <p:cNvPr id="4" name="Title 1"/>
          <p:cNvSpPr txBox="1">
            <a:spLocks/>
          </p:cNvSpPr>
          <p:nvPr/>
        </p:nvSpPr>
        <p:spPr>
          <a:xfrm>
            <a:off x="4303224" y="715247"/>
            <a:ext cx="7053542" cy="1050398"/>
          </a:xfrm>
          <a:prstGeom prst="rect">
            <a:avLst/>
          </a:prstGeom>
        </p:spPr>
        <p:txBody>
          <a:bodyPr vert="horz" lIns="68580" tIns="34290" rIns="68580" bIns="34290" rtlCol="0" anchor="t">
            <a:noAutofit/>
          </a:bodyPr>
          <a:lstStyle/>
          <a:p>
            <a:pPr defTabSz="342900">
              <a:spcBef>
                <a:spcPct val="0"/>
              </a:spcBef>
              <a:defRPr/>
            </a:pPr>
            <a:r>
              <a:rPr lang="en-US" sz="4400" dirty="0">
                <a:solidFill>
                  <a:schemeClr val="tx2"/>
                </a:solidFill>
                <a:latin typeface="+mj-lt"/>
                <a:ea typeface="+mj-ea"/>
                <a:cs typeface="+mj-cs"/>
              </a:rPr>
              <a:t>How?</a:t>
            </a:r>
          </a:p>
        </p:txBody>
      </p:sp>
      <p:sp>
        <p:nvSpPr>
          <p:cNvPr id="5" name="Content Placeholder 2"/>
          <p:cNvSpPr txBox="1">
            <a:spLocks/>
          </p:cNvSpPr>
          <p:nvPr/>
        </p:nvSpPr>
        <p:spPr>
          <a:xfrm>
            <a:off x="5157359" y="1870283"/>
            <a:ext cx="6709906" cy="3700462"/>
          </a:xfrm>
          <a:prstGeom prst="rect">
            <a:avLst/>
          </a:prstGeom>
        </p:spPr>
        <p:txBody>
          <a:bodyPr vert="horz" lIns="68580" tIns="34290" rIns="68580" bIns="34290" rtlCol="0">
            <a:normAutofit/>
          </a:bodyPr>
          <a:lstStyle/>
          <a:p>
            <a:pPr marL="257175" indent="-257175">
              <a:spcBef>
                <a:spcPts val="750"/>
              </a:spcBef>
              <a:buClr>
                <a:schemeClr val="accent1"/>
              </a:buClr>
              <a:buSzPct val="80000"/>
              <a:buFont typeface="Wingdings 3" charset="2"/>
              <a:buChar char=""/>
            </a:pPr>
            <a:r>
              <a:rPr lang="en-US" sz="2000" dirty="0" err="1"/>
              <a:t>Hoster</a:t>
            </a:r>
            <a:endParaRPr lang="en-US" sz="2000" dirty="0"/>
          </a:p>
          <a:p>
            <a:pPr marL="257175" indent="-257175">
              <a:spcBef>
                <a:spcPts val="750"/>
              </a:spcBef>
              <a:buClr>
                <a:schemeClr val="accent1"/>
              </a:buClr>
              <a:buSzPct val="80000"/>
              <a:buFont typeface="Wingdings 3" charset="2"/>
              <a:buChar char=""/>
            </a:pPr>
            <a:r>
              <a:rPr lang="en-US" sz="2000" dirty="0"/>
              <a:t>Leader</a:t>
            </a:r>
          </a:p>
          <a:p>
            <a:pPr marL="257175" indent="-257175">
              <a:spcBef>
                <a:spcPts val="750"/>
              </a:spcBef>
              <a:buClr>
                <a:schemeClr val="accent1"/>
              </a:buClr>
              <a:buSzPct val="80000"/>
              <a:buFont typeface="Wingdings 3" charset="2"/>
              <a:buChar char=""/>
            </a:pPr>
            <a:r>
              <a:rPr lang="en-US" sz="2000" dirty="0"/>
              <a:t>Prayer</a:t>
            </a:r>
          </a:p>
          <a:p>
            <a:pPr marL="257175" indent="-257175" defTabSz="342900">
              <a:spcBef>
                <a:spcPts val="750"/>
              </a:spcBef>
              <a:buClr>
                <a:schemeClr val="accent1"/>
              </a:buClr>
              <a:buSzPct val="80000"/>
              <a:buFont typeface="Wingdings 3" charset="2"/>
              <a:buChar char=""/>
              <a:defRPr/>
            </a:pPr>
            <a:r>
              <a:rPr lang="en-US" sz="2000" dirty="0">
                <a:latin typeface="+mj-lt"/>
                <a:ea typeface="+mj-ea"/>
                <a:cs typeface="+mj-cs"/>
              </a:rPr>
              <a:t>Teacher</a:t>
            </a:r>
          </a:p>
          <a:p>
            <a:pPr marL="257175" indent="-257175" defTabSz="342900">
              <a:spcBef>
                <a:spcPts val="750"/>
              </a:spcBef>
              <a:buClr>
                <a:schemeClr val="accent1"/>
              </a:buClr>
              <a:buSzPct val="80000"/>
              <a:buFont typeface="Wingdings 3" charset="2"/>
              <a:buChar char=""/>
              <a:defRPr/>
            </a:pPr>
            <a:endParaRPr lang="en-US" sz="2000" dirty="0">
              <a:latin typeface="+mj-lt"/>
              <a:ea typeface="+mj-ea"/>
              <a:cs typeface="+mj-cs"/>
            </a:endParaRPr>
          </a:p>
          <a:p>
            <a:pPr marL="257175" indent="-257175" defTabSz="342900">
              <a:spcBef>
                <a:spcPts val="750"/>
              </a:spcBef>
              <a:buClr>
                <a:schemeClr val="accent1"/>
              </a:buClr>
              <a:buSzPct val="80000"/>
              <a:defRPr/>
            </a:pPr>
            <a:r>
              <a:rPr lang="en-US" sz="2000" dirty="0">
                <a:latin typeface="+mj-lt"/>
                <a:ea typeface="+mj-ea"/>
                <a:cs typeface="+mj-cs"/>
              </a:rPr>
              <a:t>1. Welcome - </a:t>
            </a:r>
            <a:r>
              <a:rPr lang="en-US" sz="2000" dirty="0" err="1">
                <a:latin typeface="+mj-lt"/>
                <a:ea typeface="+mj-ea"/>
                <a:cs typeface="+mj-cs"/>
              </a:rPr>
              <a:t>Hoster</a:t>
            </a:r>
            <a:endParaRPr lang="en-US" sz="2000" dirty="0">
              <a:latin typeface="+mj-lt"/>
              <a:ea typeface="+mj-ea"/>
              <a:cs typeface="+mj-cs"/>
            </a:endParaRPr>
          </a:p>
          <a:p>
            <a:pPr marL="257175" indent="-257175" defTabSz="342900">
              <a:spcBef>
                <a:spcPts val="750"/>
              </a:spcBef>
              <a:buClr>
                <a:schemeClr val="accent1"/>
              </a:buClr>
              <a:buSzPct val="80000"/>
              <a:defRPr/>
            </a:pPr>
            <a:r>
              <a:rPr lang="en-US" sz="2000" dirty="0">
                <a:latin typeface="+mj-lt"/>
                <a:ea typeface="+mj-ea"/>
                <a:cs typeface="+mj-cs"/>
              </a:rPr>
              <a:t>2. Song service - Leader</a:t>
            </a:r>
          </a:p>
          <a:p>
            <a:pPr marL="257175" indent="-257175" defTabSz="342900">
              <a:spcBef>
                <a:spcPts val="750"/>
              </a:spcBef>
              <a:buClr>
                <a:schemeClr val="accent1"/>
              </a:buClr>
              <a:buSzPct val="80000"/>
              <a:defRPr/>
            </a:pPr>
            <a:r>
              <a:rPr lang="en-US" sz="2000" dirty="0">
                <a:latin typeface="+mj-lt"/>
                <a:ea typeface="+mj-ea"/>
                <a:cs typeface="+mj-cs"/>
              </a:rPr>
              <a:t>3. Prayer - Prayer</a:t>
            </a:r>
          </a:p>
          <a:p>
            <a:pPr marL="257175" indent="-257175" defTabSz="342900">
              <a:spcBef>
                <a:spcPts val="750"/>
              </a:spcBef>
              <a:buClr>
                <a:schemeClr val="accent1"/>
              </a:buClr>
              <a:buSzPct val="80000"/>
              <a:defRPr/>
            </a:pPr>
            <a:r>
              <a:rPr lang="en-US" sz="2000" dirty="0">
                <a:latin typeface="+mj-lt"/>
                <a:ea typeface="+mj-ea"/>
                <a:cs typeface="+mj-cs"/>
              </a:rPr>
              <a:t>4. Bible lesson - Teacher</a:t>
            </a:r>
          </a:p>
          <a:p>
            <a:pPr marL="257175" indent="-257175" defTabSz="342900">
              <a:spcBef>
                <a:spcPts val="750"/>
              </a:spcBef>
              <a:buClr>
                <a:schemeClr val="accent1"/>
              </a:buClr>
              <a:buSzPct val="80000"/>
              <a:buFont typeface="Wingdings 3" charset="2"/>
              <a:buChar char=""/>
              <a:defRPr/>
            </a:pPr>
            <a:endParaRPr lang="en-US" sz="2000" dirty="0">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8069" y="1245269"/>
            <a:ext cx="7856620" cy="4975058"/>
          </a:xfrm>
        </p:spPr>
        <p:txBody>
          <a:bodyPr>
            <a:normAutofit/>
          </a:bodyPr>
          <a:lstStyle/>
          <a:p>
            <a:pPr>
              <a:buNone/>
            </a:pPr>
            <a:r>
              <a:rPr lang="en-US" sz="4800" dirty="0"/>
              <a:t>	"First the children, then their parents, then a branch Sabbath school, and then the evangelistic meeting.“</a:t>
            </a:r>
          </a:p>
          <a:p>
            <a:pPr>
              <a:buNone/>
            </a:pPr>
            <a:endParaRPr lang="en-US" sz="4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1700s</a:t>
            </a:r>
            <a:endParaRPr lang="en-US" dirty="0"/>
          </a:p>
        </p:txBody>
      </p:sp>
      <p:sp>
        <p:nvSpPr>
          <p:cNvPr id="3" name="Content Placeholder 2"/>
          <p:cNvSpPr>
            <a:spLocks noGrp="1"/>
          </p:cNvSpPr>
          <p:nvPr>
            <p:ph idx="1"/>
          </p:nvPr>
        </p:nvSpPr>
        <p:spPr>
          <a:xfrm>
            <a:off x="408214" y="1412421"/>
            <a:ext cx="8450036" cy="4835985"/>
          </a:xfrm>
        </p:spPr>
        <p:txBody>
          <a:bodyPr>
            <a:noAutofit/>
          </a:bodyPr>
          <a:lstStyle/>
          <a:p>
            <a:r>
              <a:rPr lang="en-US" sz="2800" dirty="0" smtClean="0"/>
              <a:t>Children </a:t>
            </a:r>
            <a:r>
              <a:rPr lang="en-US" sz="2800" dirty="0"/>
              <a:t>spent Sundays — their only day off from work — terrorizing neighborhoods, and parents were at a loss as to how to tame </a:t>
            </a:r>
            <a:r>
              <a:rPr lang="en-US" sz="2800" dirty="0" smtClean="0"/>
              <a:t>them</a:t>
            </a:r>
          </a:p>
          <a:p>
            <a:r>
              <a:rPr lang="en-US" sz="2800" dirty="0" smtClean="0"/>
              <a:t>Christian </a:t>
            </a:r>
            <a:r>
              <a:rPr lang="en-US" sz="2800" dirty="0"/>
              <a:t>evangelist Robert Raikes </a:t>
            </a:r>
            <a:endParaRPr lang="en-US" sz="2800" dirty="0" smtClean="0"/>
          </a:p>
          <a:p>
            <a:pPr lvl="1">
              <a:buFontTx/>
              <a:buChar char="-"/>
            </a:pPr>
            <a:r>
              <a:rPr lang="en-US" sz="2600" dirty="0" smtClean="0"/>
              <a:t>Washed them</a:t>
            </a:r>
          </a:p>
          <a:p>
            <a:pPr lvl="1">
              <a:buFontTx/>
              <a:buChar char="-"/>
            </a:pPr>
            <a:r>
              <a:rPr lang="en-US" sz="2600" dirty="0" smtClean="0"/>
              <a:t>Taught them hygiene</a:t>
            </a:r>
          </a:p>
          <a:p>
            <a:pPr lvl="1">
              <a:buFontTx/>
              <a:buChar char="-"/>
            </a:pPr>
            <a:r>
              <a:rPr lang="en-US" sz="2600" dirty="0" smtClean="0"/>
              <a:t>Bible was the textbook</a:t>
            </a:r>
          </a:p>
          <a:p>
            <a:pPr lvl="1">
              <a:buFontTx/>
              <a:buChar char="-"/>
            </a:pPr>
            <a:r>
              <a:rPr lang="en-US" sz="2600" dirty="0" smtClean="0"/>
              <a:t>Taught doctrines, prayers, and hymns</a:t>
            </a:r>
            <a:endParaRPr lang="en-US" sz="2600" dirty="0"/>
          </a:p>
          <a:p>
            <a:endParaRPr lang="en-US" sz="2800" dirty="0"/>
          </a:p>
        </p:txBody>
      </p:sp>
    </p:spTree>
    <p:extLst>
      <p:ext uri="{BB962C8B-B14F-4D97-AF65-F5344CB8AC3E}">
        <p14:creationId xmlns:p14="http://schemas.microsoft.com/office/powerpoint/2010/main" val="556142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a:t>
            </a:r>
            <a:endParaRPr lang="en-US" dirty="0"/>
          </a:p>
        </p:txBody>
      </p:sp>
      <p:sp>
        <p:nvSpPr>
          <p:cNvPr id="3" name="Content Placeholder 2"/>
          <p:cNvSpPr>
            <a:spLocks noGrp="1"/>
          </p:cNvSpPr>
          <p:nvPr>
            <p:ph idx="1"/>
          </p:nvPr>
        </p:nvSpPr>
        <p:spPr/>
        <p:txBody>
          <a:bodyPr>
            <a:normAutofit/>
          </a:bodyPr>
          <a:lstStyle/>
          <a:p>
            <a:r>
              <a:rPr lang="en-US" sz="2800" dirty="0"/>
              <a:t>Story hour with children</a:t>
            </a:r>
          </a:p>
          <a:p>
            <a:r>
              <a:rPr lang="en-US" sz="2800" dirty="0"/>
              <a:t>Bible marking class</a:t>
            </a:r>
          </a:p>
          <a:p>
            <a:r>
              <a:rPr lang="en-US" sz="2800" dirty="0"/>
              <a:t>Bible discussion</a:t>
            </a:r>
          </a:p>
          <a:p>
            <a:r>
              <a:rPr lang="en-US" sz="2800" dirty="0"/>
              <a:t>Adult program with VBS</a:t>
            </a:r>
          </a:p>
          <a:p>
            <a:r>
              <a:rPr lang="en-US" sz="2800" dirty="0"/>
              <a:t>Continuation of VBS</a:t>
            </a:r>
          </a:p>
          <a:p>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Fellowship</a:t>
            </a:r>
            <a:endParaRPr lang="en-US" dirty="0"/>
          </a:p>
        </p:txBody>
      </p:sp>
      <p:sp>
        <p:nvSpPr>
          <p:cNvPr id="3" name="Content Placeholder 2"/>
          <p:cNvSpPr>
            <a:spLocks noGrp="1"/>
          </p:cNvSpPr>
          <p:nvPr>
            <p:ph idx="1"/>
          </p:nvPr>
        </p:nvSpPr>
        <p:spPr>
          <a:xfrm>
            <a:off x="362245" y="1401235"/>
            <a:ext cx="8202090" cy="4211499"/>
          </a:xfrm>
        </p:spPr>
        <p:txBody>
          <a:bodyPr>
            <a:noAutofit/>
          </a:bodyPr>
          <a:lstStyle/>
          <a:p>
            <a:r>
              <a:rPr lang="en-US" sz="2800" dirty="0"/>
              <a:t>Carefully nurturing new members</a:t>
            </a:r>
          </a:p>
          <a:p>
            <a:r>
              <a:rPr lang="en-US" sz="2800" dirty="0"/>
              <a:t>Pair off prayers</a:t>
            </a:r>
          </a:p>
          <a:p>
            <a:r>
              <a:rPr lang="en-US" sz="2800" dirty="0"/>
              <a:t>Potluck</a:t>
            </a:r>
          </a:p>
          <a:p>
            <a:r>
              <a:rPr lang="en-US" sz="2800" dirty="0"/>
              <a:t>Socials to save</a:t>
            </a:r>
          </a:p>
          <a:p>
            <a:r>
              <a:rPr lang="en-US" sz="2800" dirty="0"/>
              <a:t>Visitations and Invitations</a:t>
            </a:r>
          </a:p>
          <a:p>
            <a:r>
              <a:rPr lang="en-US" sz="2800" dirty="0"/>
              <a:t>Class Directory</a:t>
            </a:r>
          </a:p>
          <a:p>
            <a:r>
              <a:rPr lang="en-US" sz="2800" dirty="0"/>
              <a:t>Welcoming Division</a:t>
            </a:r>
          </a:p>
          <a:p>
            <a:r>
              <a:rPr lang="en-US" sz="2800" dirty="0"/>
              <a:t>One year Discipleship class</a:t>
            </a:r>
          </a:p>
          <a:p>
            <a:r>
              <a:rPr lang="en-US" sz="2800" dirty="0"/>
              <a:t>Plan a whole year out of social events</a:t>
            </a:r>
          </a:p>
          <a:p>
            <a:endParaRPr lang="en-US" sz="2800" dirty="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914" y="1020536"/>
            <a:ext cx="8613323" cy="4523015"/>
          </a:xfrm>
        </p:spPr>
        <p:txBody>
          <a:bodyPr>
            <a:noAutofit/>
          </a:bodyPr>
          <a:lstStyle/>
          <a:p>
            <a:pPr>
              <a:buNone/>
            </a:pPr>
            <a:r>
              <a:rPr lang="en-US" sz="2800" dirty="0"/>
              <a:t>	Many professed Christians, in seeking church relationship, think only of themselves. They wish to enjoy church fellowship and pastoral care. They become members of large and prosperous churches, and are content to do little for others. In this way they are robbing themselves of the most precious blessings. Many would be greatly benefited by sacrificing their pleasant, ease-conducing associations. They need to go where their energies will be called out in Christian work and they can learn to bear responsibilities. </a:t>
            </a:r>
            <a:endParaRPr lang="en-US" sz="2800" dirty="0" smtClean="0"/>
          </a:p>
          <a:p>
            <a:pPr>
              <a:buNone/>
            </a:pPr>
            <a:r>
              <a:rPr lang="en-US" sz="2800" dirty="0"/>
              <a:t>	</a:t>
            </a:r>
            <a:r>
              <a:rPr lang="en-US" sz="2800" dirty="0" smtClean="0"/>
              <a:t>{</a:t>
            </a:r>
            <a:r>
              <a:rPr lang="en-US" sz="2800" dirty="0"/>
              <a:t>MH 151.3}</a:t>
            </a:r>
          </a:p>
          <a:p>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http://www.instepwithjesus.org/</a:t>
            </a:r>
            <a:endParaRPr lang="en-US" sz="3200" dirty="0"/>
          </a:p>
        </p:txBody>
      </p:sp>
      <p:pic>
        <p:nvPicPr>
          <p:cNvPr id="5" name="Content Placeholder 4" descr="ISWJ.jpg"/>
          <p:cNvPicPr>
            <a:picLocks noGrp="1" noChangeAspect="1"/>
          </p:cNvPicPr>
          <p:nvPr>
            <p:ph idx="1"/>
          </p:nvPr>
        </p:nvPicPr>
        <p:blipFill>
          <a:blip r:embed="rId2" cstate="print"/>
          <a:stretch>
            <a:fillRect/>
          </a:stretch>
        </p:blipFill>
        <p:spPr>
          <a:xfrm>
            <a:off x="0" y="1152983"/>
            <a:ext cx="9159973" cy="4862806"/>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Word</a:t>
            </a:r>
            <a:endParaRPr lang="en-US" dirty="0"/>
          </a:p>
        </p:txBody>
      </p:sp>
      <p:sp>
        <p:nvSpPr>
          <p:cNvPr id="4" name="Content Placeholder 2"/>
          <p:cNvSpPr txBox="1">
            <a:spLocks/>
          </p:cNvSpPr>
          <p:nvPr/>
        </p:nvSpPr>
        <p:spPr>
          <a:xfrm>
            <a:off x="827483" y="1534885"/>
            <a:ext cx="7198009" cy="4882243"/>
          </a:xfrm>
          <a:prstGeom prst="rect">
            <a:avLst/>
          </a:prstGeom>
        </p:spPr>
        <p:txBody>
          <a:bodyPr vert="horz" lIns="68580" tIns="34290" rIns="68580" bIns="34290" rtlCol="0">
            <a:normAutofit/>
          </a:bodyPr>
          <a:lstStyle/>
          <a:p>
            <a:pPr marL="257175" indent="-257175" defTabSz="342900">
              <a:spcBef>
                <a:spcPts val="750"/>
              </a:spcBef>
              <a:buClr>
                <a:schemeClr val="accent1"/>
              </a:buClr>
              <a:buSzPct val="80000"/>
              <a:defRPr/>
            </a:pPr>
            <a:r>
              <a:rPr lang="en-US" sz="4800" dirty="0">
                <a:latin typeface="+mj-lt"/>
                <a:ea typeface="+mj-ea"/>
                <a:cs typeface="+mj-cs"/>
              </a:rPr>
              <a:t>Teacher’s Resources</a:t>
            </a:r>
          </a:p>
          <a:p>
            <a:pPr marL="600075" lvl="1" indent="-257175">
              <a:spcBef>
                <a:spcPts val="750"/>
              </a:spcBef>
              <a:buClr>
                <a:schemeClr val="accent1"/>
              </a:buClr>
              <a:buSzPct val="80000"/>
              <a:buFont typeface="Wingdings 3" charset="2"/>
              <a:buChar char=""/>
            </a:pPr>
            <a:r>
              <a:rPr lang="en-US" sz="4800" dirty="0">
                <a:latin typeface="+mj-lt"/>
                <a:ea typeface="+mj-ea"/>
                <a:cs typeface="+mj-cs"/>
              </a:rPr>
              <a:t>Bible</a:t>
            </a:r>
          </a:p>
          <a:p>
            <a:pPr marL="600075" lvl="1" indent="-257175">
              <a:spcBef>
                <a:spcPts val="750"/>
              </a:spcBef>
              <a:buClr>
                <a:schemeClr val="accent1"/>
              </a:buClr>
              <a:buSzPct val="80000"/>
              <a:buFont typeface="Wingdings 3" charset="2"/>
              <a:buChar char=""/>
            </a:pPr>
            <a:r>
              <a:rPr lang="en-US" sz="4800" dirty="0">
                <a:latin typeface="+mj-lt"/>
                <a:ea typeface="+mj-ea"/>
                <a:cs typeface="+mj-cs"/>
              </a:rPr>
              <a:t>EGW Notes</a:t>
            </a:r>
          </a:p>
          <a:p>
            <a:pPr marL="600075" lvl="1" indent="-257175">
              <a:spcBef>
                <a:spcPts val="750"/>
              </a:spcBef>
              <a:buClr>
                <a:schemeClr val="accent1"/>
              </a:buClr>
              <a:buSzPct val="80000"/>
              <a:buFont typeface="Wingdings 3" charset="2"/>
              <a:buChar char=""/>
            </a:pPr>
            <a:r>
              <a:rPr lang="en-US" sz="4800" dirty="0">
                <a:latin typeface="+mj-lt"/>
                <a:ea typeface="+mj-ea"/>
                <a:cs typeface="+mj-cs"/>
              </a:rPr>
              <a:t>Teacher’s Guide</a:t>
            </a:r>
          </a:p>
          <a:p>
            <a:pPr marL="600075" lvl="1" indent="-257175">
              <a:spcBef>
                <a:spcPts val="750"/>
              </a:spcBef>
              <a:buClr>
                <a:schemeClr val="accent1"/>
              </a:buClr>
              <a:buSzPct val="80000"/>
              <a:buFont typeface="Wingdings 3" charset="2"/>
              <a:buChar char=""/>
            </a:pPr>
            <a:r>
              <a:rPr lang="en-US" sz="4800" dirty="0">
                <a:latin typeface="+mj-lt"/>
                <a:ea typeface="+mj-ea"/>
                <a:cs typeface="+mj-cs"/>
              </a:rPr>
              <a:t>ABSG / Quarterly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Peter’s Sermon</a:t>
            </a:r>
            <a:endParaRPr lang="en-US" dirty="0"/>
          </a:p>
        </p:txBody>
      </p:sp>
      <p:sp>
        <p:nvSpPr>
          <p:cNvPr id="3" name="Content Placeholder 2"/>
          <p:cNvSpPr>
            <a:spLocks noGrp="1"/>
          </p:cNvSpPr>
          <p:nvPr>
            <p:ph idx="1"/>
          </p:nvPr>
        </p:nvSpPr>
        <p:spPr>
          <a:xfrm>
            <a:off x="827484" y="1588169"/>
            <a:ext cx="7810124" cy="3955382"/>
          </a:xfrm>
        </p:spPr>
        <p:txBody>
          <a:bodyPr>
            <a:noAutofit/>
          </a:bodyPr>
          <a:lstStyle/>
          <a:p>
            <a:pPr>
              <a:buNone/>
            </a:pPr>
            <a:r>
              <a:rPr lang="en-US" sz="3600" dirty="0"/>
              <a:t>13 of the 26 verses = </a:t>
            </a:r>
            <a:r>
              <a:rPr lang="en-US" sz="3600" b="1" dirty="0">
                <a:solidFill>
                  <a:srgbClr val="FFFF00"/>
                </a:solidFill>
              </a:rPr>
              <a:t>Scripture (OT)</a:t>
            </a:r>
          </a:p>
          <a:p>
            <a:pPr>
              <a:buNone/>
            </a:pPr>
            <a:r>
              <a:rPr lang="en-US" sz="3600" dirty="0" smtClean="0"/>
              <a:t>11 </a:t>
            </a:r>
            <a:r>
              <a:rPr lang="en-US" sz="3600" dirty="0"/>
              <a:t>of the 26 verses = </a:t>
            </a:r>
            <a:r>
              <a:rPr lang="en-US" sz="3600" b="1" dirty="0">
                <a:solidFill>
                  <a:srgbClr val="FFFF00"/>
                </a:solidFill>
              </a:rPr>
              <a:t>explanation / meaning</a:t>
            </a:r>
          </a:p>
          <a:p>
            <a:pPr>
              <a:buNone/>
            </a:pPr>
            <a:r>
              <a:rPr lang="en-US" sz="3600" dirty="0" smtClean="0"/>
              <a:t>2 </a:t>
            </a:r>
            <a:r>
              <a:rPr lang="en-US" sz="3600" dirty="0"/>
              <a:t>of the 26 verses = </a:t>
            </a:r>
            <a:r>
              <a:rPr lang="en-US" sz="3600" b="1" dirty="0">
                <a:solidFill>
                  <a:srgbClr val="FFFF00"/>
                </a:solidFill>
              </a:rPr>
              <a:t>appeal / action</a:t>
            </a:r>
          </a:p>
          <a:p>
            <a:pPr>
              <a:buNone/>
            </a:pPr>
            <a:r>
              <a:rPr lang="en-US" sz="3600" dirty="0" smtClean="0"/>
              <a:t>RESULT </a:t>
            </a:r>
            <a:r>
              <a:rPr lang="en-US" sz="3600" dirty="0"/>
              <a:t>= </a:t>
            </a:r>
            <a:r>
              <a:rPr lang="en-US" sz="3600" b="1" dirty="0">
                <a:solidFill>
                  <a:srgbClr val="81C5D5"/>
                </a:solidFill>
              </a:rPr>
              <a:t>3000 baptisms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243" y="1167492"/>
            <a:ext cx="8596993" cy="5355771"/>
          </a:xfrm>
        </p:spPr>
        <p:txBody>
          <a:bodyPr>
            <a:normAutofit/>
          </a:bodyPr>
          <a:lstStyle/>
          <a:p>
            <a:pPr marL="0" indent="0">
              <a:lnSpc>
                <a:spcPct val="200000"/>
              </a:lnSpc>
              <a:buNone/>
            </a:pPr>
            <a:r>
              <a:rPr lang="en-US" sz="4800" b="1" dirty="0" smtClean="0">
                <a:solidFill>
                  <a:srgbClr val="FFFF00"/>
                </a:solidFill>
              </a:rPr>
              <a:t>Scripture</a:t>
            </a:r>
            <a:r>
              <a:rPr lang="en-US" sz="4800" b="1" dirty="0" smtClean="0"/>
              <a:t>						</a:t>
            </a:r>
            <a:r>
              <a:rPr lang="en-US" sz="4800" b="1" dirty="0" smtClean="0">
                <a:solidFill>
                  <a:srgbClr val="92D050"/>
                </a:solidFill>
              </a:rPr>
              <a:t>Quarterly</a:t>
            </a:r>
          </a:p>
          <a:p>
            <a:pPr marL="0" indent="0">
              <a:lnSpc>
                <a:spcPct val="200000"/>
              </a:lnSpc>
              <a:buNone/>
            </a:pPr>
            <a:r>
              <a:rPr lang="en-US" sz="4800" b="1" dirty="0" smtClean="0">
                <a:solidFill>
                  <a:srgbClr val="FFFF00"/>
                </a:solidFill>
              </a:rPr>
              <a:t>Meaning</a:t>
            </a:r>
            <a:r>
              <a:rPr lang="en-US" sz="4800" b="1" dirty="0" smtClean="0"/>
              <a:t>						</a:t>
            </a:r>
            <a:r>
              <a:rPr lang="en-US" sz="4800" b="1" dirty="0" smtClean="0">
                <a:solidFill>
                  <a:srgbClr val="92D050"/>
                </a:solidFill>
              </a:rPr>
              <a:t>Opinion</a:t>
            </a:r>
          </a:p>
          <a:p>
            <a:pPr marL="0" indent="0">
              <a:lnSpc>
                <a:spcPct val="200000"/>
              </a:lnSpc>
              <a:buNone/>
            </a:pPr>
            <a:r>
              <a:rPr lang="en-US" sz="4800" b="1" dirty="0" smtClean="0">
                <a:solidFill>
                  <a:srgbClr val="FFFF00"/>
                </a:solidFill>
              </a:rPr>
              <a:t>Appeal	</a:t>
            </a:r>
            <a:r>
              <a:rPr lang="en-US" sz="4800" b="1" dirty="0" smtClean="0"/>
              <a:t>						</a:t>
            </a:r>
            <a:r>
              <a:rPr lang="en-US" sz="4800" b="1" dirty="0" smtClean="0">
                <a:solidFill>
                  <a:srgbClr val="92D050"/>
                </a:solidFill>
              </a:rPr>
              <a:t>Bell</a:t>
            </a:r>
            <a:endParaRPr lang="en-US" sz="4800" b="1" dirty="0">
              <a:solidFill>
                <a:srgbClr val="92D050"/>
              </a:solidFill>
            </a:endParaRPr>
          </a:p>
        </p:txBody>
      </p:sp>
    </p:spTree>
    <p:extLst>
      <p:ext uri="{BB962C8B-B14F-4D97-AF65-F5344CB8AC3E}">
        <p14:creationId xmlns:p14="http://schemas.microsoft.com/office/powerpoint/2010/main" val="1454367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a:t>
            </a:r>
            <a:endParaRPr lang="en-US" dirty="0"/>
          </a:p>
        </p:txBody>
      </p:sp>
      <p:sp>
        <p:nvSpPr>
          <p:cNvPr id="3" name="Content Placeholder 2"/>
          <p:cNvSpPr>
            <a:spLocks noGrp="1"/>
          </p:cNvSpPr>
          <p:nvPr>
            <p:ph idx="1"/>
          </p:nvPr>
        </p:nvSpPr>
        <p:spPr>
          <a:xfrm>
            <a:off x="700709" y="1436914"/>
            <a:ext cx="7588526" cy="4678136"/>
          </a:xfrm>
        </p:spPr>
        <p:txBody>
          <a:bodyPr>
            <a:noAutofit/>
          </a:bodyPr>
          <a:lstStyle/>
          <a:p>
            <a:r>
              <a:rPr lang="en-US" sz="3200" dirty="0"/>
              <a:t>teach people how to read the word of God</a:t>
            </a:r>
          </a:p>
          <a:p>
            <a:r>
              <a:rPr lang="en-US" sz="3200" dirty="0"/>
              <a:t>teach people how to express themselves</a:t>
            </a:r>
          </a:p>
          <a:p>
            <a:r>
              <a:rPr lang="en-US" sz="3200" dirty="0"/>
              <a:t>teach people how to listen (executive leaders spend 70% time listening)</a:t>
            </a:r>
          </a:p>
          <a:p>
            <a:r>
              <a:rPr lang="en-US" sz="3200" dirty="0"/>
              <a:t>teach people how to witness</a:t>
            </a:r>
          </a:p>
          <a:p>
            <a:pPr>
              <a:buNone/>
            </a:pPr>
            <a:r>
              <a:rPr lang="en-US" sz="3200" dirty="0"/>
              <a:t> </a:t>
            </a:r>
          </a:p>
          <a:p>
            <a:pPr>
              <a:buNone/>
            </a:pPr>
            <a:r>
              <a:rPr lang="en-US" sz="3200" dirty="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 y="987879"/>
            <a:ext cx="8817429" cy="4479783"/>
          </a:xfrm>
        </p:spPr>
        <p:txBody>
          <a:bodyPr>
            <a:noAutofit/>
          </a:bodyPr>
          <a:lstStyle/>
          <a:p>
            <a:pPr>
              <a:buNone/>
            </a:pPr>
            <a:r>
              <a:rPr lang="en-US" sz="3200" dirty="0"/>
              <a:t>	“Those who study the Bible with a sincere desire to know and do the will of God will become wise unto salvation.  The Sabbath School is an important branch of the missionary work, not only because it gives to young and old a knowledge of God’s Word, but because it awakens in them </a:t>
            </a:r>
            <a:r>
              <a:rPr lang="en-US" sz="3200" b="1" dirty="0"/>
              <a:t>a love for its sacred truths and a desire</a:t>
            </a:r>
            <a:r>
              <a:rPr lang="en-US" sz="3200" dirty="0"/>
              <a:t> to study it for themselves; above all, it teaches them to regular their lives by its holy teachings.” – 5T 389</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558" y="996043"/>
            <a:ext cx="8989291" cy="5445577"/>
          </a:xfrm>
        </p:spPr>
        <p:txBody>
          <a:bodyPr>
            <a:noAutofit/>
          </a:bodyPr>
          <a:lstStyle/>
          <a:p>
            <a:pPr>
              <a:buNone/>
            </a:pPr>
            <a:r>
              <a:rPr lang="en-US" sz="2800" dirty="0"/>
              <a:t>	“In some schools, I am sorry to say, the custom prevails of reading the lesson from the lesson sheet.  This should </a:t>
            </a:r>
            <a:r>
              <a:rPr lang="en-US" sz="2800" b="1" dirty="0"/>
              <a:t>not be</a:t>
            </a:r>
            <a:r>
              <a:rPr lang="en-US" sz="2800" dirty="0"/>
              <a:t>.  It need </a:t>
            </a:r>
            <a:r>
              <a:rPr lang="en-US" sz="2800" b="1" dirty="0"/>
              <a:t>not be</a:t>
            </a:r>
            <a:r>
              <a:rPr lang="en-US" sz="2800" dirty="0"/>
              <a:t>, if the time that is often needlessly and even sinfully employed, were given to the study of the Scriptures.  There is </a:t>
            </a:r>
            <a:r>
              <a:rPr lang="en-US" sz="2800" b="1" dirty="0"/>
              <a:t>no reason</a:t>
            </a:r>
            <a:r>
              <a:rPr lang="en-US" sz="2800" dirty="0"/>
              <a:t> why SS lessons should be less perfectly learned by teachers or pupils than are the lessons of the day school.  They should be better learned, as they treat of subjects infinitely more important.  A </a:t>
            </a:r>
            <a:r>
              <a:rPr lang="en-US" sz="2800" b="1" dirty="0"/>
              <a:t>neglect</a:t>
            </a:r>
            <a:r>
              <a:rPr lang="en-US" sz="2800" dirty="0"/>
              <a:t> here is displeasing to God.” – SCCW 117-118</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Decline</a:t>
            </a:r>
            <a:endParaRPr lang="en-US" dirty="0"/>
          </a:p>
        </p:txBody>
      </p:sp>
      <p:sp>
        <p:nvSpPr>
          <p:cNvPr id="3" name="Content Placeholder 2"/>
          <p:cNvSpPr>
            <a:spLocks noGrp="1"/>
          </p:cNvSpPr>
          <p:nvPr>
            <p:ph idx="1"/>
          </p:nvPr>
        </p:nvSpPr>
        <p:spPr>
          <a:xfrm>
            <a:off x="375557" y="1305427"/>
            <a:ext cx="8395463" cy="4942980"/>
          </a:xfrm>
        </p:spPr>
        <p:txBody>
          <a:bodyPr>
            <a:normAutofit fontScale="92500" lnSpcReduction="20000"/>
          </a:bodyPr>
          <a:lstStyle/>
          <a:p>
            <a:r>
              <a:rPr lang="en-US" dirty="0" smtClean="0"/>
              <a:t>1950s-60s </a:t>
            </a:r>
            <a:r>
              <a:rPr lang="en-US" dirty="0"/>
              <a:t>– Sunday and Sabbath Schools had their heyday</a:t>
            </a:r>
          </a:p>
          <a:p>
            <a:r>
              <a:rPr lang="en-US" dirty="0" smtClean="0"/>
              <a:t>1970 – Sunday </a:t>
            </a:r>
            <a:r>
              <a:rPr lang="en-US" dirty="0"/>
              <a:t>school and church in general, like many traditional institutions, fell victim to </a:t>
            </a:r>
            <a:r>
              <a:rPr lang="en-US" dirty="0" smtClean="0"/>
              <a:t>society (questioned </a:t>
            </a:r>
            <a:r>
              <a:rPr lang="en-US" dirty="0"/>
              <a:t>authority, </a:t>
            </a:r>
            <a:r>
              <a:rPr lang="en-US" dirty="0" smtClean="0"/>
              <a:t>government draft, society’s injustices, the church)</a:t>
            </a:r>
            <a:endParaRPr lang="en-US" dirty="0"/>
          </a:p>
          <a:p>
            <a:r>
              <a:rPr lang="en-US" dirty="0" smtClean="0"/>
              <a:t>1980s </a:t>
            </a:r>
            <a:r>
              <a:rPr lang="en-US" dirty="0"/>
              <a:t>– megachurches place emphasis on divine </a:t>
            </a:r>
            <a:r>
              <a:rPr lang="en-US" dirty="0" smtClean="0"/>
              <a:t>service</a:t>
            </a:r>
            <a:endParaRPr lang="en-US" dirty="0"/>
          </a:p>
          <a:p>
            <a:r>
              <a:rPr lang="en-US" dirty="0" smtClean="0"/>
              <a:t>1997-2004:  churches </a:t>
            </a:r>
            <a:r>
              <a:rPr lang="en-US" dirty="0"/>
              <a:t>lost tens of thousands of Sunday school programs, according to </a:t>
            </a:r>
            <a:r>
              <a:rPr lang="en-US" dirty="0" err="1"/>
              <a:t>Barna</a:t>
            </a:r>
            <a:r>
              <a:rPr lang="en-US" dirty="0"/>
              <a:t>, across denominations.</a:t>
            </a:r>
          </a:p>
          <a:p>
            <a:pPr fontAlgn="base"/>
            <a:r>
              <a:rPr lang="en-US" dirty="0" smtClean="0"/>
              <a:t>2004-2010:  Sunday </a:t>
            </a:r>
            <a:r>
              <a:rPr lang="en-US" dirty="0"/>
              <a:t>school attendance dropped nearly </a:t>
            </a:r>
            <a:r>
              <a:rPr lang="en-US" dirty="0" smtClean="0"/>
              <a:t>40% among</a:t>
            </a:r>
            <a:r>
              <a:rPr lang="en-US" dirty="0"/>
              <a:t> </a:t>
            </a:r>
            <a:r>
              <a:rPr lang="en-US" u="sng" dirty="0">
                <a:hlinkClick r:id="rId2" tooltip="https://elcaymnet.wordpress.com/2013/12/02/why-is-no-one-talking-about-this/"/>
              </a:rPr>
              <a:t>Evangelical Lutheran churches</a:t>
            </a:r>
            <a:r>
              <a:rPr lang="en-US" dirty="0"/>
              <a:t> in America and almost </a:t>
            </a:r>
            <a:r>
              <a:rPr lang="en-US" dirty="0" smtClean="0"/>
              <a:t>8% </a:t>
            </a:r>
            <a:r>
              <a:rPr lang="en-US" dirty="0"/>
              <a:t>among </a:t>
            </a:r>
            <a:r>
              <a:rPr lang="en-US" u="sng" dirty="0">
                <a:hlinkClick r:id="rId3" tooltip="http://baptistnews.com/ministry/congregations/item/7049-can-sunday-school-be-saved"/>
              </a:rPr>
              <a:t>Southern Baptist</a:t>
            </a:r>
            <a:r>
              <a:rPr lang="en-US" dirty="0"/>
              <a:t> churches</a:t>
            </a:r>
          </a:p>
          <a:p>
            <a:pPr fontAlgn="base"/>
            <a:r>
              <a:rPr lang="en-US" dirty="0" smtClean="0"/>
              <a:t>UK:  Only </a:t>
            </a:r>
            <a:r>
              <a:rPr lang="en-US" u="sng" dirty="0" smtClean="0">
                <a:hlinkClick r:id="rId4" tooltip="http://www.brierleyconsultancy.com/images/CS4.pdf"/>
              </a:rPr>
              <a:t>5% of kids</a:t>
            </a:r>
            <a:r>
              <a:rPr lang="en-US" dirty="0" smtClean="0"/>
              <a:t> go </a:t>
            </a:r>
            <a:r>
              <a:rPr lang="en-US" dirty="0"/>
              <a:t>to Sunday </a:t>
            </a:r>
            <a:r>
              <a:rPr lang="en-US" dirty="0" smtClean="0"/>
              <a:t>school</a:t>
            </a:r>
            <a:endParaRPr lang="en-US" dirty="0"/>
          </a:p>
          <a:p>
            <a:pPr fontAlgn="base"/>
            <a:r>
              <a:rPr lang="en-US" dirty="0" smtClean="0"/>
              <a:t>NZ:  </a:t>
            </a:r>
            <a:r>
              <a:rPr lang="en-US" u="sng" dirty="0" smtClean="0">
                <a:hlinkClick r:id="rId5" tooltip="http://books.google.com/books?hl=en&amp;lr=&amp;id=NJNNAwAAQBAJ&amp;oi=fnd&amp;pg=PR9&amp;dq=new+zealand+sunday+school+attendance+losing+religion&amp;ots=Ibuyd-gzWr&amp;sig=WpuLFXEBsxgrvTbiCBVvwKte3nU#v=onepage&amp;q&amp;f=false"/>
              </a:rPr>
              <a:t>11% </a:t>
            </a:r>
            <a:r>
              <a:rPr lang="en-US" u="sng" dirty="0">
                <a:hlinkClick r:id="rId5" tooltip="http://books.google.com/books?hl=en&amp;lr=&amp;id=NJNNAwAAQBAJ&amp;oi=fnd&amp;pg=PR9&amp;dq=new+zealand+sunday+school+attendance+losing+religion&amp;ots=Ibuyd-gzWr&amp;sig=WpuLFXEBsxgrvTbiCBVvwKte3nU#v=onepage&amp;q&amp;f=false"/>
              </a:rPr>
              <a:t>percent of elementary school students</a:t>
            </a:r>
            <a:r>
              <a:rPr lang="en-US" dirty="0"/>
              <a:t> </a:t>
            </a:r>
            <a:r>
              <a:rPr lang="en-US" dirty="0" smtClean="0"/>
              <a:t>were </a:t>
            </a:r>
            <a:r>
              <a:rPr lang="en-US" dirty="0"/>
              <a:t>enrolled in Sunday school in 1985, down from </a:t>
            </a:r>
            <a:r>
              <a:rPr lang="en-US" dirty="0" smtClean="0"/>
              <a:t>50% </a:t>
            </a:r>
            <a:r>
              <a:rPr lang="en-US" dirty="0"/>
              <a:t>in 1950.</a:t>
            </a:r>
          </a:p>
          <a:p>
            <a:pPr fontAlgn="base"/>
            <a:r>
              <a:rPr lang="en-US" dirty="0" smtClean="0"/>
              <a:t>Canada:  Sunday </a:t>
            </a:r>
            <a:r>
              <a:rPr lang="en-US" dirty="0"/>
              <a:t>school enrollment and membership in mainstream </a:t>
            </a:r>
            <a:r>
              <a:rPr lang="en-US" u="sng" dirty="0">
                <a:hlinkClick r:id="rId6" tooltip="http://sir.sagepub.com/content/early/2011/10/05/0008429811418776.abstract"/>
              </a:rPr>
              <a:t>Protestant churches plummeted</a:t>
            </a:r>
            <a:r>
              <a:rPr lang="en-US" dirty="0"/>
              <a:t> from </a:t>
            </a:r>
            <a:r>
              <a:rPr lang="en-US" dirty="0" smtClean="0"/>
              <a:t>65%</a:t>
            </a:r>
            <a:r>
              <a:rPr lang="en-US" dirty="0"/>
              <a:t> in 1931 to </a:t>
            </a:r>
            <a:r>
              <a:rPr lang="en-US" dirty="0" smtClean="0"/>
              <a:t>27% </a:t>
            </a:r>
            <a:r>
              <a:rPr lang="en-US" dirty="0"/>
              <a:t>in </a:t>
            </a:r>
            <a:r>
              <a:rPr lang="en-US" dirty="0" smtClean="0"/>
              <a:t>2001</a:t>
            </a:r>
            <a:endParaRPr lang="en-US" dirty="0"/>
          </a:p>
        </p:txBody>
      </p:sp>
    </p:spTree>
    <p:extLst>
      <p:ext uri="{BB962C8B-B14F-4D97-AF65-F5344CB8AC3E}">
        <p14:creationId xmlns:p14="http://schemas.microsoft.com/office/powerpoint/2010/main" val="1038673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 Council</a:t>
            </a:r>
            <a:endParaRPr lang="en-US" dirty="0"/>
          </a:p>
        </p:txBody>
      </p:sp>
      <p:sp>
        <p:nvSpPr>
          <p:cNvPr id="3" name="Content Placeholder 2"/>
          <p:cNvSpPr>
            <a:spLocks noGrp="1"/>
          </p:cNvSpPr>
          <p:nvPr>
            <p:ph idx="1"/>
          </p:nvPr>
        </p:nvSpPr>
        <p:spPr>
          <a:xfrm>
            <a:off x="533400" y="1828800"/>
            <a:ext cx="8001000" cy="3771900"/>
          </a:xfrm>
        </p:spPr>
        <p:txBody>
          <a:bodyPr>
            <a:normAutofit fontScale="85000" lnSpcReduction="20000"/>
          </a:bodyPr>
          <a:lstStyle/>
          <a:p>
            <a:r>
              <a:rPr lang="en-US" sz="2100" dirty="0"/>
              <a:t>Highest Authority within SS Organization</a:t>
            </a:r>
          </a:p>
          <a:p>
            <a:r>
              <a:rPr lang="en-US" sz="2100" dirty="0"/>
              <a:t>Structure (regular monthly </a:t>
            </a:r>
            <a:r>
              <a:rPr lang="en-US" sz="2100" dirty="0" err="1"/>
              <a:t>mtgs</a:t>
            </a:r>
            <a:r>
              <a:rPr lang="en-US" sz="2100" dirty="0"/>
              <a:t>)</a:t>
            </a:r>
          </a:p>
          <a:p>
            <a:r>
              <a:rPr lang="en-US" sz="2100" dirty="0"/>
              <a:t>Accountability (attendance) teleconference or in-person</a:t>
            </a:r>
          </a:p>
          <a:p>
            <a:pPr lvl="1"/>
            <a:r>
              <a:rPr lang="en-US" sz="1950" dirty="0"/>
              <a:t>Notice (before)</a:t>
            </a:r>
          </a:p>
          <a:p>
            <a:pPr lvl="1"/>
            <a:r>
              <a:rPr lang="en-US" sz="1950" dirty="0"/>
              <a:t>Agenda (during)</a:t>
            </a:r>
          </a:p>
          <a:p>
            <a:pPr lvl="1"/>
            <a:r>
              <a:rPr lang="en-US" sz="1950" dirty="0"/>
              <a:t>Minutes (after)</a:t>
            </a:r>
          </a:p>
          <a:p>
            <a:r>
              <a:rPr lang="en-US" sz="2100" dirty="0"/>
              <a:t>Mission Strategies and Prayer (objectives: </a:t>
            </a:r>
            <a:r>
              <a:rPr lang="en-US" sz="2100" dirty="0" err="1"/>
              <a:t>soulwinning</a:t>
            </a:r>
            <a:r>
              <a:rPr lang="en-US" sz="2100" dirty="0"/>
              <a:t>)</a:t>
            </a:r>
          </a:p>
          <a:p>
            <a:r>
              <a:rPr lang="en-US" sz="2100" dirty="0"/>
              <a:t>Fellowship (encouragement)</a:t>
            </a:r>
          </a:p>
          <a:p>
            <a:r>
              <a:rPr lang="en-US" sz="2100" dirty="0"/>
              <a:t>Teacher Training – watch self-recordings</a:t>
            </a:r>
          </a:p>
          <a:p>
            <a:r>
              <a:rPr lang="en-US" sz="2100" dirty="0"/>
              <a:t>Prayerful Planning</a:t>
            </a:r>
          </a:p>
          <a:p>
            <a:r>
              <a:rPr lang="en-US" sz="2100" dirty="0"/>
              <a:t>Communication with local church board</a:t>
            </a:r>
          </a:p>
        </p:txBody>
      </p:sp>
    </p:spTree>
    <p:extLst>
      <p:ext uri="{BB962C8B-B14F-4D97-AF65-F5344CB8AC3E}">
        <p14:creationId xmlns:p14="http://schemas.microsoft.com/office/powerpoint/2010/main" val="14697514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 Council Strategies</a:t>
            </a:r>
            <a:endParaRPr lang="en-US" dirty="0"/>
          </a:p>
        </p:txBody>
      </p:sp>
      <p:sp>
        <p:nvSpPr>
          <p:cNvPr id="3" name="Content Placeholder 2"/>
          <p:cNvSpPr>
            <a:spLocks noGrp="1"/>
          </p:cNvSpPr>
          <p:nvPr>
            <p:ph idx="1"/>
          </p:nvPr>
        </p:nvSpPr>
        <p:spPr>
          <a:xfrm>
            <a:off x="806053" y="1789720"/>
            <a:ext cx="6709906" cy="3146611"/>
          </a:xfrm>
        </p:spPr>
        <p:txBody>
          <a:bodyPr>
            <a:noAutofit/>
          </a:bodyPr>
          <a:lstStyle/>
          <a:p>
            <a:pPr>
              <a:buNone/>
            </a:pPr>
            <a:r>
              <a:rPr lang="en-US" sz="2400" dirty="0"/>
              <a:t>2016 – clone year</a:t>
            </a:r>
          </a:p>
          <a:p>
            <a:pPr>
              <a:buNone/>
            </a:pPr>
            <a:r>
              <a:rPr lang="en-US" sz="2400" dirty="0"/>
              <a:t>2017 – branch year</a:t>
            </a:r>
          </a:p>
          <a:p>
            <a:pPr>
              <a:buNone/>
            </a:pPr>
            <a:endParaRPr lang="en-US" sz="2400" dirty="0"/>
          </a:p>
          <a:p>
            <a:pPr marL="342900" indent="-342900">
              <a:buAutoNum type="arabicPeriod"/>
            </a:pPr>
            <a:r>
              <a:rPr lang="en-US" sz="2400" b="1" dirty="0"/>
              <a:t>Resurrect SS Leadership</a:t>
            </a:r>
          </a:p>
          <a:p>
            <a:pPr marL="342900" indent="-342900"/>
            <a:r>
              <a:rPr lang="en-US" sz="2400" dirty="0"/>
              <a:t>Share philosophy and methods with SS workers through discussions and meetings</a:t>
            </a:r>
          </a:p>
          <a:p>
            <a:pPr marL="342900" indent="-342900"/>
            <a:r>
              <a:rPr lang="en-US" sz="2400" dirty="0"/>
              <a:t>Establish SS council vision</a:t>
            </a:r>
          </a:p>
          <a:p>
            <a:pPr marL="342900" indent="-342900"/>
            <a:endParaRPr lang="en-US" sz="2400" dirty="0"/>
          </a:p>
        </p:txBody>
      </p:sp>
    </p:spTree>
    <p:extLst>
      <p:ext uri="{BB962C8B-B14F-4D97-AF65-F5344CB8AC3E}">
        <p14:creationId xmlns:p14="http://schemas.microsoft.com/office/powerpoint/2010/main" val="17046825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484" y="1114426"/>
            <a:ext cx="6709906" cy="4429124"/>
          </a:xfrm>
        </p:spPr>
        <p:txBody>
          <a:bodyPr>
            <a:noAutofit/>
          </a:bodyPr>
          <a:lstStyle/>
          <a:p>
            <a:pPr marL="342900" indent="-342900">
              <a:buAutoNum type="arabicPeriod" startAt="2"/>
            </a:pPr>
            <a:r>
              <a:rPr lang="en-US" sz="2400" b="1" dirty="0"/>
              <a:t>Organization</a:t>
            </a:r>
          </a:p>
          <a:p>
            <a:pPr marL="342900" indent="-342900"/>
            <a:r>
              <a:rPr lang="en-US" sz="2400" dirty="0"/>
              <a:t>Establish teamwork, classes, teachers, secretaries, members, leaders, hosts, and prayer-</a:t>
            </a:r>
            <a:r>
              <a:rPr lang="en-US" sz="2400" dirty="0" err="1"/>
              <a:t>ers</a:t>
            </a:r>
            <a:r>
              <a:rPr lang="en-US" sz="2400" dirty="0"/>
              <a:t>.</a:t>
            </a:r>
          </a:p>
          <a:p>
            <a:pPr marL="342900" indent="-342900"/>
            <a:r>
              <a:rPr lang="en-US" sz="2400" dirty="0"/>
              <a:t>Secretary – attendance, visitation records, phone, socials</a:t>
            </a:r>
          </a:p>
          <a:p>
            <a:pPr marL="342900" indent="-342900"/>
            <a:r>
              <a:rPr lang="en-US" sz="2400" dirty="0"/>
              <a:t>Leaders – plan logistics</a:t>
            </a:r>
          </a:p>
          <a:p>
            <a:pPr marL="342900" indent="-342900"/>
            <a:r>
              <a:rPr lang="en-US" sz="2400" dirty="0"/>
              <a:t>Host – clean, prepare, welcome</a:t>
            </a:r>
          </a:p>
          <a:p>
            <a:pPr marL="342900" indent="-342900"/>
            <a:r>
              <a:rPr lang="en-US" sz="2400" dirty="0"/>
              <a:t>Teachers – teach</a:t>
            </a:r>
          </a:p>
          <a:p>
            <a:pPr marL="342900" indent="-342900"/>
            <a:r>
              <a:rPr lang="en-US" sz="2400" dirty="0"/>
              <a:t>Children’s programs</a:t>
            </a:r>
          </a:p>
        </p:txBody>
      </p:sp>
    </p:spTree>
    <p:extLst>
      <p:ext uri="{BB962C8B-B14F-4D97-AF65-F5344CB8AC3E}">
        <p14:creationId xmlns:p14="http://schemas.microsoft.com/office/powerpoint/2010/main" val="2551386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0132"/>
            <a:ext cx="7308790" cy="4493418"/>
          </a:xfrm>
        </p:spPr>
        <p:txBody>
          <a:bodyPr>
            <a:noAutofit/>
          </a:bodyPr>
          <a:lstStyle/>
          <a:p>
            <a:pPr marL="342900" indent="-342900">
              <a:buAutoNum type="arabicPeriod" startAt="3"/>
            </a:pPr>
            <a:r>
              <a:rPr lang="en-US" sz="2400" b="1" dirty="0"/>
              <a:t>Training</a:t>
            </a:r>
          </a:p>
          <a:p>
            <a:pPr marL="342900" indent="-342900"/>
            <a:r>
              <a:rPr lang="en-US" sz="2400" dirty="0"/>
              <a:t>How to Teach better</a:t>
            </a:r>
          </a:p>
          <a:p>
            <a:pPr marL="342900" indent="-342900"/>
            <a:r>
              <a:rPr lang="en-US" sz="2400" dirty="0"/>
              <a:t>How to do Visitations</a:t>
            </a:r>
          </a:p>
          <a:p>
            <a:pPr marL="642938" lvl="1" indent="-342900"/>
            <a:r>
              <a:rPr lang="en-US" sz="2400" dirty="0"/>
              <a:t>Clinics one hour before sundown</a:t>
            </a:r>
          </a:p>
          <a:p>
            <a:pPr marL="642938" lvl="1" indent="-342900"/>
            <a:r>
              <a:rPr lang="en-US" sz="2400" dirty="0"/>
              <a:t>How to engage other denominations</a:t>
            </a:r>
          </a:p>
          <a:p>
            <a:pPr marL="342900" indent="-342900"/>
            <a:r>
              <a:rPr lang="en-US" sz="2400" dirty="0"/>
              <a:t>Simulations</a:t>
            </a:r>
          </a:p>
          <a:p>
            <a:pPr marL="342900" indent="-342900"/>
            <a:r>
              <a:rPr lang="en-US" sz="2400" dirty="0"/>
              <a:t>Mid-week trainings / prayer </a:t>
            </a:r>
            <a:r>
              <a:rPr lang="en-US" sz="2400" dirty="0" smtClean="0"/>
              <a:t>meetings</a:t>
            </a:r>
          </a:p>
          <a:p>
            <a:pPr marL="342900" indent="-342900"/>
            <a:endParaRPr lang="en-US" sz="2400" dirty="0"/>
          </a:p>
          <a:p>
            <a:pPr>
              <a:buNone/>
            </a:pPr>
            <a:r>
              <a:rPr lang="en-US" sz="2400" b="1" dirty="0">
                <a:solidFill>
                  <a:srgbClr val="92D050"/>
                </a:solidFill>
              </a:rPr>
              <a:t>4. </a:t>
            </a:r>
            <a:r>
              <a:rPr lang="en-US" sz="2400" b="1" dirty="0"/>
              <a:t>Character</a:t>
            </a:r>
          </a:p>
          <a:p>
            <a:r>
              <a:rPr lang="en-US" sz="2400" dirty="0"/>
              <a:t>Deal with complaining</a:t>
            </a:r>
          </a:p>
          <a:p>
            <a:r>
              <a:rPr lang="en-US" sz="2400" dirty="0"/>
              <a:t>Troubleshooting</a:t>
            </a:r>
          </a:p>
          <a:p>
            <a:endParaRPr lang="en-US" sz="2400" dirty="0"/>
          </a:p>
          <a:p>
            <a:endParaRPr lang="en-US" sz="2400" dirty="0"/>
          </a:p>
          <a:p>
            <a:endParaRPr lang="en-US" sz="2400" dirty="0"/>
          </a:p>
        </p:txBody>
      </p:sp>
      <p:sp>
        <p:nvSpPr>
          <p:cNvPr id="4" name="TextBox 3"/>
          <p:cNvSpPr txBox="1"/>
          <p:nvPr/>
        </p:nvSpPr>
        <p:spPr>
          <a:xfrm>
            <a:off x="4986337" y="4625390"/>
            <a:ext cx="4157663" cy="2308324"/>
          </a:xfrm>
          <a:prstGeom prst="rect">
            <a:avLst/>
          </a:prstGeom>
          <a:noFill/>
        </p:spPr>
        <p:txBody>
          <a:bodyPr wrap="square" rtlCol="0">
            <a:spAutoFit/>
          </a:bodyPr>
          <a:lstStyle/>
          <a:p>
            <a:pPr marL="385763" indent="-385763"/>
            <a:endParaRPr lang="en-US" sz="2400" b="1" dirty="0" smtClean="0">
              <a:solidFill>
                <a:srgbClr val="92D050"/>
              </a:solidFill>
            </a:endParaRPr>
          </a:p>
          <a:p>
            <a:pPr marL="385763" indent="-385763"/>
            <a:r>
              <a:rPr lang="en-US" sz="2400" b="1" dirty="0" smtClean="0">
                <a:solidFill>
                  <a:srgbClr val="92D050"/>
                </a:solidFill>
              </a:rPr>
              <a:t>5</a:t>
            </a:r>
            <a:r>
              <a:rPr lang="en-US" sz="2400" b="1" dirty="0">
                <a:solidFill>
                  <a:srgbClr val="92D050"/>
                </a:solidFill>
              </a:rPr>
              <a:t>. </a:t>
            </a:r>
            <a:r>
              <a:rPr lang="en-US" sz="2400" b="1" dirty="0"/>
              <a:t>Evangelistic Strategies</a:t>
            </a:r>
          </a:p>
          <a:p>
            <a:pPr marL="385763" indent="-385763">
              <a:buClr>
                <a:schemeClr val="accent1">
                  <a:lumMod val="60000"/>
                  <a:lumOff val="40000"/>
                </a:schemeClr>
              </a:buClr>
              <a:buFont typeface="Century Gothic" pitchFamily="34" charset="0"/>
              <a:buChar char="►"/>
            </a:pPr>
            <a:r>
              <a:rPr lang="en-US" sz="2400" dirty="0"/>
              <a:t>Series / harvests</a:t>
            </a:r>
          </a:p>
          <a:p>
            <a:pPr marL="385763" indent="-385763">
              <a:buClr>
                <a:schemeClr val="accent1">
                  <a:lumMod val="60000"/>
                  <a:lumOff val="40000"/>
                </a:schemeClr>
              </a:buClr>
              <a:buFont typeface="Century Gothic" pitchFamily="34" charset="0"/>
              <a:buChar char="►"/>
            </a:pPr>
            <a:r>
              <a:rPr lang="en-US" sz="2400" dirty="0"/>
              <a:t>Baptisms</a:t>
            </a:r>
          </a:p>
          <a:p>
            <a:endParaRPr lang="en-US" sz="2400" dirty="0"/>
          </a:p>
          <a:p>
            <a:endParaRPr lang="en-US" sz="2400" dirty="0"/>
          </a:p>
        </p:txBody>
      </p:sp>
    </p:spTree>
    <p:extLst>
      <p:ext uri="{BB962C8B-B14F-4D97-AF65-F5344CB8AC3E}">
        <p14:creationId xmlns:p14="http://schemas.microsoft.com/office/powerpoint/2010/main" val="2724777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155972" y="2004033"/>
            <a:ext cx="6709906" cy="3146611"/>
          </a:xfrm>
        </p:spPr>
        <p:txBody>
          <a:bodyPr>
            <a:noAutofit/>
          </a:bodyPr>
          <a:lstStyle/>
          <a:p>
            <a:r>
              <a:rPr lang="en-US" sz="2400" dirty="0"/>
              <a:t>sabbathschoolpersonalministries.org</a:t>
            </a:r>
          </a:p>
          <a:p>
            <a:r>
              <a:rPr lang="en-US" sz="2400" dirty="0"/>
              <a:t>ssnet.org</a:t>
            </a:r>
          </a:p>
          <a:p>
            <a:pPr fontAlgn="base"/>
            <a:r>
              <a:rPr lang="en-US" sz="2400" dirty="0"/>
              <a:t>Sabbath School University</a:t>
            </a:r>
          </a:p>
          <a:p>
            <a:pPr fontAlgn="base"/>
            <a:r>
              <a:rPr lang="en-US" sz="2400" dirty="0"/>
              <a:t>Counsels on Sabbath School Work</a:t>
            </a:r>
          </a:p>
          <a:p>
            <a:r>
              <a:rPr lang="en-US" sz="2400" dirty="0"/>
              <a:t>Sabbath School Handbook</a:t>
            </a:r>
          </a:p>
          <a:p>
            <a:pPr fontAlgn="base"/>
            <a:r>
              <a:rPr lang="en-US" sz="2400" dirty="0"/>
              <a:t>Sabbath School Toolbox </a:t>
            </a:r>
            <a:r>
              <a:rPr lang="en-US" sz="2400" dirty="0" smtClean="0"/>
              <a:t>magazine</a:t>
            </a:r>
            <a:endParaRPr lang="en-US" sz="2400" dirty="0"/>
          </a:p>
        </p:txBody>
      </p:sp>
      <p:pic>
        <p:nvPicPr>
          <p:cNvPr id="5" name="Picture 4" descr="http://www.adventsource.org/as30/product.picture.medium.aspx?ID=30735"/>
          <p:cNvPicPr>
            <a:picLocks noChangeAspect="1" noChangeArrowheads="1"/>
          </p:cNvPicPr>
          <p:nvPr/>
        </p:nvPicPr>
        <p:blipFill>
          <a:blip r:embed="rId2" cstate="print"/>
          <a:srcRect/>
          <a:stretch>
            <a:fillRect/>
          </a:stretch>
        </p:blipFill>
        <p:spPr bwMode="auto">
          <a:xfrm>
            <a:off x="7046919" y="4086978"/>
            <a:ext cx="1709255" cy="2243138"/>
          </a:xfrm>
          <a:prstGeom prst="rect">
            <a:avLst/>
          </a:prstGeom>
          <a:noFill/>
        </p:spPr>
      </p:pic>
      <p:pic>
        <p:nvPicPr>
          <p:cNvPr id="4" name="Picture 2" descr="http://www.adventsource.org/as30/product.picture.medium.aspx?ID=30342"/>
          <p:cNvPicPr>
            <a:picLocks noChangeAspect="1" noChangeArrowheads="1"/>
          </p:cNvPicPr>
          <p:nvPr/>
        </p:nvPicPr>
        <p:blipFill>
          <a:blip r:embed="rId3" cstate="print"/>
          <a:srcRect/>
          <a:stretch>
            <a:fillRect/>
          </a:stretch>
        </p:blipFill>
        <p:spPr bwMode="auto">
          <a:xfrm>
            <a:off x="6797761" y="1394735"/>
            <a:ext cx="2139455" cy="2507456"/>
          </a:xfrm>
          <a:prstGeom prst="rect">
            <a:avLst/>
          </a:prstGeom>
          <a:noFill/>
        </p:spPr>
      </p:pic>
    </p:spTree>
    <p:extLst>
      <p:ext uri="{BB962C8B-B14F-4D97-AF65-F5344CB8AC3E}">
        <p14:creationId xmlns:p14="http://schemas.microsoft.com/office/powerpoint/2010/main" val="13693962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420" y="413017"/>
            <a:ext cx="7053542" cy="682018"/>
          </a:xfrm>
        </p:spPr>
        <p:txBody>
          <a:bodyPr/>
          <a:lstStyle/>
          <a:p>
            <a:r>
              <a:rPr lang="en-US" dirty="0" smtClean="0"/>
              <a:t>Church at Work</a:t>
            </a:r>
            <a:br>
              <a:rPr lang="en-US" dirty="0" smtClean="0"/>
            </a:br>
            <a:endParaRPr lang="en-US" dirty="0"/>
          </a:p>
        </p:txBody>
      </p:sp>
      <p:sp>
        <p:nvSpPr>
          <p:cNvPr id="3" name="Content Placeholder 2"/>
          <p:cNvSpPr>
            <a:spLocks noGrp="1"/>
          </p:cNvSpPr>
          <p:nvPr>
            <p:ph idx="1"/>
          </p:nvPr>
        </p:nvSpPr>
        <p:spPr>
          <a:xfrm>
            <a:off x="121445" y="1183821"/>
            <a:ext cx="7243762" cy="5470071"/>
          </a:xfrm>
        </p:spPr>
        <p:txBody>
          <a:bodyPr>
            <a:normAutofit/>
          </a:bodyPr>
          <a:lstStyle/>
          <a:p>
            <a:pPr fontAlgn="base">
              <a:buNone/>
            </a:pPr>
            <a:r>
              <a:rPr lang="en-US" dirty="0"/>
              <a:t>	Why do not believers feel a deeper, more earnest concern for those who are out of Christ? Why do not two or three meet together and plead with God for the salvation of some special one, and then for still another? In our churches let</a:t>
            </a:r>
            <a:r>
              <a:rPr lang="en-US" b="1" dirty="0"/>
              <a:t> companies </a:t>
            </a:r>
            <a:r>
              <a:rPr lang="en-US" dirty="0"/>
              <a:t>be formed for service. Let different ones unite in labor as fishers of men. Let them seek to gather souls from the corruption of the world into the saving purity of Christ's love.  </a:t>
            </a:r>
          </a:p>
          <a:p>
            <a:pPr fontAlgn="base">
              <a:buNone/>
            </a:pPr>
            <a:r>
              <a:rPr lang="en-US" b="1" dirty="0"/>
              <a:t>	The formation of small companies as a basis of Christian effort has been presented to me by One who cannot err</a:t>
            </a:r>
            <a:r>
              <a:rPr lang="en-US" dirty="0"/>
              <a:t>. If there is a large number in the church, let the members be formed into small </a:t>
            </a:r>
            <a:r>
              <a:rPr lang="en-US" b="1" dirty="0"/>
              <a:t>companies</a:t>
            </a:r>
            <a:r>
              <a:rPr lang="en-US" dirty="0"/>
              <a:t>, to work not only for the church members, but for unbelievers. If in one place there are only two or three who know the truth, let them form themselves into a band of workers. {7T 21-22}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2" y="440871"/>
            <a:ext cx="8635774" cy="5568043"/>
          </a:xfrm>
        </p:spPr>
        <p:txBody>
          <a:bodyPr>
            <a:noAutofit/>
          </a:bodyPr>
          <a:lstStyle/>
          <a:p>
            <a:pPr>
              <a:buNone/>
            </a:pPr>
            <a:r>
              <a:rPr lang="en-US" sz="2800" dirty="0"/>
              <a:t>	Dr. C. E. </a:t>
            </a:r>
            <a:r>
              <a:rPr lang="en-US" sz="2800" dirty="0" err="1"/>
              <a:t>Autrey</a:t>
            </a:r>
            <a:r>
              <a:rPr lang="en-US" sz="2800" dirty="0"/>
              <a:t>, </a:t>
            </a:r>
            <a:r>
              <a:rPr lang="en-US" sz="2800" dirty="0" smtClean="0"/>
              <a:t>SBC Leader:</a:t>
            </a:r>
            <a:endParaRPr lang="en-US" sz="2800" dirty="0"/>
          </a:p>
          <a:p>
            <a:pPr>
              <a:buNone/>
            </a:pPr>
            <a:r>
              <a:rPr lang="en-US" sz="2800" dirty="0"/>
              <a:t>			"The most effective method in evangelism in the twentieth century is the Sunday school... It should be the contact agency of the church. All ages and types of people are visited and enrolled in the Bible school. Here their hearts are warmed with Bible teaching. They are then led to remain for worship. They are brought into the Bible school, worship service, Christ, and church membership</a:t>
            </a:r>
            <a:r>
              <a:rPr lang="en-US" sz="2800" dirty="0" smtClean="0"/>
              <a:t>.”</a:t>
            </a:r>
            <a:endParaRPr lang="en-US" sz="2800" dirty="0"/>
          </a:p>
          <a:p>
            <a:pPr>
              <a:buNone/>
            </a:pPr>
            <a:r>
              <a:rPr lang="en-US" sz="2800" dirty="0" smtClean="0"/>
              <a:t>		</a:t>
            </a:r>
            <a:r>
              <a:rPr lang="en-US" sz="2800" dirty="0"/>
              <a:t>	</a:t>
            </a:r>
            <a:r>
              <a:rPr lang="en-US" sz="2800" dirty="0" smtClean="0"/>
              <a:t>[This philosophy is </a:t>
            </a:r>
            <a:r>
              <a:rPr lang="en-US" sz="2800" dirty="0"/>
              <a:t>largely responsible for Southern Baptists growth to be the largest Protestant denomination in </a:t>
            </a:r>
            <a:r>
              <a:rPr lang="en-US" sz="2800" dirty="0" smtClean="0"/>
              <a:t>the US.]</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409" y="1161047"/>
            <a:ext cx="8712054" cy="4339641"/>
          </a:xfrm>
        </p:spPr>
        <p:txBody>
          <a:bodyPr>
            <a:noAutofit/>
          </a:bodyPr>
          <a:lstStyle/>
          <a:p>
            <a:pPr>
              <a:buNone/>
            </a:pPr>
            <a:r>
              <a:rPr lang="en-US" sz="3300" dirty="0"/>
              <a:t>“The object of the SS work should </a:t>
            </a:r>
            <a:r>
              <a:rPr lang="en-US" sz="3300" dirty="0" smtClean="0"/>
              <a:t>be the </a:t>
            </a:r>
            <a:r>
              <a:rPr lang="en-US" sz="3300" dirty="0"/>
              <a:t>ingathering of souls.” (CSSW61)</a:t>
            </a:r>
          </a:p>
          <a:p>
            <a:pPr>
              <a:buNone/>
            </a:pPr>
            <a:r>
              <a:rPr lang="en-US" sz="3300" dirty="0"/>
              <a:t> </a:t>
            </a:r>
          </a:p>
          <a:p>
            <a:pPr>
              <a:buNone/>
            </a:pPr>
            <a:endParaRPr lang="en-US" sz="3300" dirty="0"/>
          </a:p>
          <a:p>
            <a:pPr>
              <a:buNone/>
            </a:pPr>
            <a:endParaRPr lang="en-US" sz="3300" dirty="0"/>
          </a:p>
          <a:p>
            <a:pPr>
              <a:buNone/>
            </a:pPr>
            <a:r>
              <a:rPr lang="en-US" sz="3300" dirty="0"/>
              <a:t>Sabbath School is “one of the greatest instrumentalities to bring souls to Christ.” (CSSW10)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Ministry of Healing 149</a:t>
            </a:r>
            <a:endParaRPr lang="en-US" dirty="0"/>
          </a:p>
        </p:txBody>
      </p:sp>
      <p:sp>
        <p:nvSpPr>
          <p:cNvPr id="3" name="Content Placeholder 2"/>
          <p:cNvSpPr>
            <a:spLocks noGrp="1"/>
          </p:cNvSpPr>
          <p:nvPr>
            <p:ph idx="1"/>
          </p:nvPr>
        </p:nvSpPr>
        <p:spPr>
          <a:xfrm>
            <a:off x="381000" y="1771651"/>
            <a:ext cx="8610600" cy="3583507"/>
          </a:xfrm>
        </p:spPr>
        <p:txBody>
          <a:bodyPr>
            <a:noAutofit/>
          </a:bodyPr>
          <a:lstStyle/>
          <a:p>
            <a:pPr>
              <a:buNone/>
            </a:pPr>
            <a:r>
              <a:rPr lang="en-US" sz="2100" dirty="0"/>
              <a:t>	The monotony of our service for God needs to be broken up. Every church member should be engaged in some line of service for the Master. Some cannot do so much as others, but everyone should do his utmost to roll back the tide of disease and distress that is sweeping over our world. Many would be willing to work if they were taught how to begin. They need to be instructed and encouraged.</a:t>
            </a:r>
          </a:p>
          <a:p>
            <a:pPr>
              <a:buNone/>
            </a:pPr>
            <a:r>
              <a:rPr lang="en-US" sz="2100" dirty="0"/>
              <a:t>	Every church should be a training school for Christian workers. Its members should be </a:t>
            </a:r>
            <a:r>
              <a:rPr lang="en-US" sz="2100" b="1" dirty="0">
                <a:solidFill>
                  <a:srgbClr val="FFFF00"/>
                </a:solidFill>
              </a:rPr>
              <a:t>taught how to give Bible readings, how to conduct and teach Sabbath-school classes, how best to help the poor and to care for the sick, how to work for the unconverted…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Goals of SS</a:t>
            </a:r>
            <a:endParaRPr lang="en-US" dirty="0"/>
          </a:p>
        </p:txBody>
      </p:sp>
      <p:pic>
        <p:nvPicPr>
          <p:cNvPr id="4" name="Content Placeholder 3" descr="Four SS.jpg"/>
          <p:cNvPicPr>
            <a:picLocks noGrp="1" noChangeAspect="1"/>
          </p:cNvPicPr>
          <p:nvPr>
            <p:ph idx="1"/>
          </p:nvPr>
        </p:nvPicPr>
        <p:blipFill>
          <a:blip r:embed="rId2" cstate="print"/>
          <a:stretch>
            <a:fillRect/>
          </a:stretch>
        </p:blipFill>
        <p:spPr>
          <a:xfrm>
            <a:off x="4000500" y="1955217"/>
            <a:ext cx="4899184" cy="3716920"/>
          </a:xfrm>
        </p:spPr>
      </p:pic>
      <p:sp>
        <p:nvSpPr>
          <p:cNvPr id="5" name="TextBox 4"/>
          <p:cNvSpPr txBox="1"/>
          <p:nvPr/>
        </p:nvSpPr>
        <p:spPr>
          <a:xfrm>
            <a:off x="478631" y="2250282"/>
            <a:ext cx="3414713" cy="3139321"/>
          </a:xfrm>
          <a:prstGeom prst="rect">
            <a:avLst/>
          </a:prstGeom>
          <a:noFill/>
        </p:spPr>
        <p:txBody>
          <a:bodyPr wrap="square" rtlCol="0">
            <a:spAutoFit/>
          </a:bodyPr>
          <a:lstStyle/>
          <a:p>
            <a:pPr algn="ctr"/>
            <a:r>
              <a:rPr lang="en-US" b="1" dirty="0"/>
              <a:t>Change the </a:t>
            </a:r>
            <a:r>
              <a:rPr lang="en-US" b="1" dirty="0" smtClean="0"/>
              <a:t>World –     Global Missions</a:t>
            </a:r>
            <a:endParaRPr lang="en-US" b="1" dirty="0"/>
          </a:p>
          <a:p>
            <a:pPr algn="ctr"/>
            <a:endParaRPr lang="en-US" b="1" dirty="0"/>
          </a:p>
          <a:p>
            <a:pPr algn="ctr"/>
            <a:r>
              <a:rPr lang="en-US" b="1" dirty="0"/>
              <a:t>Change the </a:t>
            </a:r>
            <a:r>
              <a:rPr lang="en-US" b="1" dirty="0" smtClean="0"/>
              <a:t>Community – Evangelism</a:t>
            </a:r>
            <a:endParaRPr lang="en-US" b="1" dirty="0"/>
          </a:p>
          <a:p>
            <a:pPr algn="ctr"/>
            <a:endParaRPr lang="en-US" b="1" dirty="0"/>
          </a:p>
          <a:p>
            <a:pPr algn="ctr"/>
            <a:r>
              <a:rPr lang="en-US" b="1" dirty="0"/>
              <a:t>Change the </a:t>
            </a:r>
            <a:r>
              <a:rPr lang="en-US" b="1" dirty="0" smtClean="0"/>
              <a:t>Church – Fellowship</a:t>
            </a:r>
            <a:endParaRPr lang="en-US" b="1" dirty="0"/>
          </a:p>
          <a:p>
            <a:pPr algn="ctr"/>
            <a:endParaRPr lang="en-US" b="1" dirty="0"/>
          </a:p>
          <a:p>
            <a:pPr algn="ctr"/>
            <a:r>
              <a:rPr lang="en-US" b="1" dirty="0"/>
              <a:t>Change the </a:t>
            </a:r>
            <a:r>
              <a:rPr lang="en-US" b="1" dirty="0" smtClean="0"/>
              <a:t>Individual – Word</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World Missions</a:t>
            </a:r>
            <a:endParaRPr lang="en-US" dirty="0"/>
          </a:p>
        </p:txBody>
      </p:sp>
      <p:sp>
        <p:nvSpPr>
          <p:cNvPr id="3" name="Content Placeholder 2"/>
          <p:cNvSpPr>
            <a:spLocks noGrp="1"/>
          </p:cNvSpPr>
          <p:nvPr>
            <p:ph idx="1"/>
          </p:nvPr>
        </p:nvSpPr>
        <p:spPr>
          <a:xfrm>
            <a:off x="827484" y="2029187"/>
            <a:ext cx="6709906" cy="3514363"/>
          </a:xfrm>
        </p:spPr>
        <p:txBody>
          <a:bodyPr>
            <a:normAutofit lnSpcReduction="10000"/>
          </a:bodyPr>
          <a:lstStyle/>
          <a:p>
            <a:r>
              <a:rPr lang="en-US" sz="2700" dirty="0"/>
              <a:t>Videos</a:t>
            </a:r>
          </a:p>
          <a:p>
            <a:r>
              <a:rPr lang="en-US" sz="2700" dirty="0"/>
              <a:t>Mission Story Reading</a:t>
            </a:r>
          </a:p>
          <a:p>
            <a:r>
              <a:rPr lang="en-US" sz="2700" dirty="0"/>
              <a:t>Special Mission Projects</a:t>
            </a:r>
          </a:p>
          <a:p>
            <a:r>
              <a:rPr lang="en-US" sz="2700" dirty="0"/>
              <a:t>Church buildings</a:t>
            </a:r>
          </a:p>
          <a:p>
            <a:r>
              <a:rPr lang="en-US" sz="2700" dirty="0"/>
              <a:t>Stewardship</a:t>
            </a:r>
          </a:p>
          <a:p>
            <a:r>
              <a:rPr lang="en-US" sz="2700" dirty="0"/>
              <a:t>Understanding of the World Church</a:t>
            </a:r>
          </a:p>
          <a:p>
            <a:r>
              <a:rPr lang="en-US" sz="2700" dirty="0"/>
              <a:t>Church Growth</a:t>
            </a:r>
          </a:p>
          <a:p>
            <a:endParaRPr lang="en-US" sz="2700" dirty="0"/>
          </a:p>
          <a:p>
            <a:endParaRPr lang="en-US" sz="2700" dirty="0"/>
          </a:p>
          <a:p>
            <a:endParaRPr lang="en-US"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adventist.org/fileadmin/adventist.org/files/page-images/adventist-world-church-map-2013-en.png"/>
          <p:cNvPicPr>
            <a:picLocks noChangeAspect="1" noChangeArrowheads="1"/>
          </p:cNvPicPr>
          <p:nvPr/>
        </p:nvPicPr>
        <p:blipFill>
          <a:blip r:embed="rId2" cstate="print"/>
          <a:srcRect/>
          <a:stretch>
            <a:fillRect/>
          </a:stretch>
        </p:blipFill>
        <p:spPr bwMode="auto">
          <a:xfrm>
            <a:off x="414713" y="0"/>
            <a:ext cx="8296150" cy="678775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838</TotalTime>
  <Words>867</Words>
  <Application>Microsoft Office PowerPoint</Application>
  <PresentationFormat>On-screen Show (4:3)</PresentationFormat>
  <Paragraphs>211</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Century Gothic</vt:lpstr>
      <vt:lpstr>Wingdings 3</vt:lpstr>
      <vt:lpstr>Ion</vt:lpstr>
      <vt:lpstr>The Life, Death, and Resurrection of Sabbath School</vt:lpstr>
      <vt:lpstr>1700s</vt:lpstr>
      <vt:lpstr>Decline</vt:lpstr>
      <vt:lpstr>PowerPoint Presentation</vt:lpstr>
      <vt:lpstr>PowerPoint Presentation</vt:lpstr>
      <vt:lpstr>Ministry of Healing 149</vt:lpstr>
      <vt:lpstr>Four Goals of SS</vt:lpstr>
      <vt:lpstr>1. World Missions</vt:lpstr>
      <vt:lpstr>PowerPoint Presentation</vt:lpstr>
      <vt:lpstr>PowerPoint Presentation</vt:lpstr>
      <vt:lpstr>Gospel Workers p.465-466</vt:lpstr>
      <vt:lpstr>PowerPoint Presentation</vt:lpstr>
      <vt:lpstr>2. Evangelism</vt:lpstr>
      <vt:lpstr>PowerPoint Presentation</vt:lpstr>
      <vt:lpstr>Branch Sabbath School / VBS</vt:lpstr>
      <vt:lpstr>Branch Sabbath Schools</vt:lpstr>
      <vt:lpstr>Who?</vt:lpstr>
      <vt:lpstr>Where?</vt:lpstr>
      <vt:lpstr>PowerPoint Presentation</vt:lpstr>
      <vt:lpstr>Ideas</vt:lpstr>
      <vt:lpstr>3. Fellowship</vt:lpstr>
      <vt:lpstr>PowerPoint Presentation</vt:lpstr>
      <vt:lpstr>http://www.instepwithjesus.org/</vt:lpstr>
      <vt:lpstr>4. Word</vt:lpstr>
      <vt:lpstr>Peter’s Sermon</vt:lpstr>
      <vt:lpstr>PowerPoint Presentation</vt:lpstr>
      <vt:lpstr>Basics</vt:lpstr>
      <vt:lpstr>PowerPoint Presentation</vt:lpstr>
      <vt:lpstr>PowerPoint Presentation</vt:lpstr>
      <vt:lpstr>SS Council</vt:lpstr>
      <vt:lpstr>SS Council Strategies</vt:lpstr>
      <vt:lpstr>PowerPoint Presentation</vt:lpstr>
      <vt:lpstr>PowerPoint Presentation</vt:lpstr>
      <vt:lpstr>Resources</vt:lpstr>
      <vt:lpstr>Church at Work </vt:lpstr>
    </vt:vector>
  </TitlesOfParts>
  <Company>Great Lakes Adventist Academy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Kim</dc:creator>
  <cp:lastModifiedBy>Kim, Justin</cp:lastModifiedBy>
  <cp:revision>73</cp:revision>
  <dcterms:created xsi:type="dcterms:W3CDTF">2014-10-23T12:19:40Z</dcterms:created>
  <dcterms:modified xsi:type="dcterms:W3CDTF">2017-04-15T22:52:27Z</dcterms:modified>
</cp:coreProperties>
</file>