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340" r:id="rId2"/>
    <p:sldId id="341" r:id="rId3"/>
    <p:sldId id="331" r:id="rId4"/>
    <p:sldId id="339" r:id="rId5"/>
    <p:sldId id="338" r:id="rId6"/>
    <p:sldId id="283" r:id="rId7"/>
    <p:sldId id="284" r:id="rId8"/>
    <p:sldId id="316" r:id="rId9"/>
    <p:sldId id="329" r:id="rId10"/>
    <p:sldId id="285" r:id="rId11"/>
    <p:sldId id="286" r:id="rId12"/>
    <p:sldId id="332" r:id="rId13"/>
    <p:sldId id="287" r:id="rId14"/>
    <p:sldId id="337" r:id="rId15"/>
    <p:sldId id="288" r:id="rId16"/>
    <p:sldId id="289" r:id="rId17"/>
    <p:sldId id="290" r:id="rId18"/>
    <p:sldId id="327" r:id="rId19"/>
    <p:sldId id="291" r:id="rId20"/>
    <p:sldId id="296" r:id="rId21"/>
    <p:sldId id="295" r:id="rId22"/>
    <p:sldId id="293" r:id="rId23"/>
    <p:sldId id="321" r:id="rId24"/>
    <p:sldId id="292" r:id="rId25"/>
    <p:sldId id="294" r:id="rId26"/>
    <p:sldId id="323" r:id="rId27"/>
    <p:sldId id="298" r:id="rId28"/>
    <p:sldId id="318" r:id="rId29"/>
    <p:sldId id="319" r:id="rId30"/>
    <p:sldId id="325" r:id="rId31"/>
    <p:sldId id="297" r:id="rId32"/>
    <p:sldId id="29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1133"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D5F12B-C0D8-4309-B989-73DE2E489C5C}" type="datetimeFigureOut">
              <a:rPr lang="en-US" smtClean="0"/>
              <a:pPr/>
              <a:t>4/15/2017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C5E9DA-A0B6-4119-A219-12CA16A29451}" type="slidenum">
              <a:rPr lang="en-US" smtClean="0"/>
              <a:pPr/>
              <a:t>‹#›</a:t>
            </a:fld>
            <a:endParaRPr lang="en-US"/>
          </a:p>
        </p:txBody>
      </p:sp>
    </p:spTree>
    <p:extLst>
      <p:ext uri="{BB962C8B-B14F-4D97-AF65-F5344CB8AC3E}">
        <p14:creationId xmlns:p14="http://schemas.microsoft.com/office/powerpoint/2010/main" val="2465068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3995A7-3107-406D-8D02-0302AF9BCBDD}" type="datetimeFigureOut">
              <a:rPr lang="en-US" smtClean="0"/>
              <a:pPr/>
              <a:t>4/15/2017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CA6AC-0694-4628-9F7F-AA00C72335A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3995A7-3107-406D-8D02-0302AF9BCBDD}" type="datetimeFigureOut">
              <a:rPr lang="en-US" smtClean="0"/>
              <a:pPr/>
              <a:t>4/15/2017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CA6AC-0694-4628-9F7F-AA00C72335A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3995A7-3107-406D-8D02-0302AF9BCBDD}" type="datetimeFigureOut">
              <a:rPr lang="en-US" smtClean="0"/>
              <a:pPr/>
              <a:t>4/15/2017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CA6AC-0694-4628-9F7F-AA00C72335A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3995A7-3107-406D-8D02-0302AF9BCBDD}" type="datetimeFigureOut">
              <a:rPr lang="en-US" smtClean="0"/>
              <a:pPr/>
              <a:t>4/15/2017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CA6AC-0694-4628-9F7F-AA00C72335A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3995A7-3107-406D-8D02-0302AF9BCBDD}" type="datetimeFigureOut">
              <a:rPr lang="en-US" smtClean="0"/>
              <a:pPr/>
              <a:t>4/15/2017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CA6AC-0694-4628-9F7F-AA00C72335A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3995A7-3107-406D-8D02-0302AF9BCBDD}" type="datetimeFigureOut">
              <a:rPr lang="en-US" smtClean="0"/>
              <a:pPr/>
              <a:t>4/15/2017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BCA6AC-0694-4628-9F7F-AA00C72335A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3995A7-3107-406D-8D02-0302AF9BCBDD}" type="datetimeFigureOut">
              <a:rPr lang="en-US" smtClean="0"/>
              <a:pPr/>
              <a:t>4/15/2017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BCA6AC-0694-4628-9F7F-AA00C72335A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3995A7-3107-406D-8D02-0302AF9BCBDD}" type="datetimeFigureOut">
              <a:rPr lang="en-US" smtClean="0"/>
              <a:pPr/>
              <a:t>4/15/2017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BCA6AC-0694-4628-9F7F-AA00C72335A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3995A7-3107-406D-8D02-0302AF9BCBDD}" type="datetimeFigureOut">
              <a:rPr lang="en-US" smtClean="0"/>
              <a:pPr/>
              <a:t>4/15/2017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BCA6AC-0694-4628-9F7F-AA00C72335A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3995A7-3107-406D-8D02-0302AF9BCBDD}" type="datetimeFigureOut">
              <a:rPr lang="en-US" smtClean="0"/>
              <a:pPr/>
              <a:t>4/15/2017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BCA6AC-0694-4628-9F7F-AA00C72335A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3995A7-3107-406D-8D02-0302AF9BCBDD}" type="datetimeFigureOut">
              <a:rPr lang="en-US" smtClean="0"/>
              <a:pPr/>
              <a:t>4/15/2017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BCA6AC-0694-4628-9F7F-AA00C72335A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3995A7-3107-406D-8D02-0302AF9BCBDD}" type="datetimeFigureOut">
              <a:rPr lang="en-US" smtClean="0"/>
              <a:pPr/>
              <a:t>4/15/2017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BCA6AC-0694-4628-9F7F-AA00C72335A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558" y="996043"/>
            <a:ext cx="8989291" cy="5445577"/>
          </a:xfrm>
        </p:spPr>
        <p:txBody>
          <a:bodyPr>
            <a:noAutofit/>
          </a:bodyPr>
          <a:lstStyle/>
          <a:p>
            <a:pPr>
              <a:buNone/>
            </a:pPr>
            <a:r>
              <a:rPr lang="en-US" sz="2800" dirty="0"/>
              <a:t>	“In some schools, I am sorry to say, the custom prevails of reading the lesson from the lesson sheet.  This should </a:t>
            </a:r>
            <a:r>
              <a:rPr lang="en-US" sz="2800" b="1" dirty="0"/>
              <a:t>not be</a:t>
            </a:r>
            <a:r>
              <a:rPr lang="en-US" sz="2800" dirty="0"/>
              <a:t>.  It need </a:t>
            </a:r>
            <a:r>
              <a:rPr lang="en-US" sz="2800" b="1" dirty="0"/>
              <a:t>not be</a:t>
            </a:r>
            <a:r>
              <a:rPr lang="en-US" sz="2800" dirty="0"/>
              <a:t>, if the time that is often needlessly and even sinfully employed, were given to the study of the Scriptures.  There is </a:t>
            </a:r>
            <a:r>
              <a:rPr lang="en-US" sz="2800" b="1" dirty="0"/>
              <a:t>no reason</a:t>
            </a:r>
            <a:r>
              <a:rPr lang="en-US" sz="2800" dirty="0"/>
              <a:t> why SS lessons should be less perfectly learned by teachers or pupils than are the lessons of the day school.  They should be better learned, as they treat of subjects infinitely more important.  A </a:t>
            </a:r>
            <a:r>
              <a:rPr lang="en-US" sz="2800" b="1" dirty="0"/>
              <a:t>neglect</a:t>
            </a:r>
            <a:r>
              <a:rPr lang="en-US" sz="2800" dirty="0"/>
              <a:t> here is displeasing to God.” – SCCW 117-118</a:t>
            </a:r>
          </a:p>
        </p:txBody>
      </p:sp>
    </p:spTree>
    <p:extLst>
      <p:ext uri="{BB962C8B-B14F-4D97-AF65-F5344CB8AC3E}">
        <p14:creationId xmlns:p14="http://schemas.microsoft.com/office/powerpoint/2010/main" val="4799416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Myth #1:  I </a:t>
            </a:r>
            <a:r>
              <a:rPr lang="en-US" dirty="0"/>
              <a:t>A</a:t>
            </a:r>
            <a:r>
              <a:rPr lang="en-US" dirty="0" smtClean="0"/>
              <a:t>m Not Intelligent</a:t>
            </a:r>
            <a:endParaRPr lang="en-US" dirty="0"/>
          </a:p>
        </p:txBody>
      </p:sp>
      <p:sp>
        <p:nvSpPr>
          <p:cNvPr id="3" name="Content Placeholder 2"/>
          <p:cNvSpPr>
            <a:spLocks noGrp="1"/>
          </p:cNvSpPr>
          <p:nvPr>
            <p:ph idx="1"/>
          </p:nvPr>
        </p:nvSpPr>
        <p:spPr>
          <a:xfrm>
            <a:off x="457200" y="1600200"/>
            <a:ext cx="6705600" cy="5029200"/>
          </a:xfrm>
        </p:spPr>
        <p:txBody>
          <a:bodyPr>
            <a:normAutofit fontScale="92500" lnSpcReduction="20000"/>
          </a:bodyPr>
          <a:lstStyle/>
          <a:p>
            <a:pPr marL="0" indent="0">
              <a:buNone/>
            </a:pPr>
            <a:r>
              <a:rPr lang="en-US" dirty="0"/>
              <a:t>Nothing else will so help to give them a </a:t>
            </a:r>
            <a:r>
              <a:rPr lang="en-US" b="1" dirty="0"/>
              <a:t>retentive memory </a:t>
            </a:r>
            <a:r>
              <a:rPr lang="en-US" dirty="0"/>
              <a:t>as a study of the Scriptures. {CT 483}</a:t>
            </a:r>
          </a:p>
          <a:p>
            <a:pPr marL="0" indent="0">
              <a:buNone/>
            </a:pPr>
            <a:endParaRPr lang="en-US" dirty="0"/>
          </a:p>
          <a:p>
            <a:pPr marL="0" indent="0">
              <a:buNone/>
            </a:pPr>
            <a:r>
              <a:rPr lang="en-US" dirty="0" smtClean="0"/>
              <a:t>Those </a:t>
            </a:r>
            <a:r>
              <a:rPr lang="en-US" dirty="0"/>
              <a:t>who embrace the truth should seek a clear understanding of the Scriptures, and an experimental knowledge of a living </a:t>
            </a:r>
            <a:r>
              <a:rPr lang="en-US" dirty="0" err="1"/>
              <a:t>Saviour</a:t>
            </a:r>
            <a:r>
              <a:rPr lang="en-US" dirty="0"/>
              <a:t>. </a:t>
            </a:r>
            <a:r>
              <a:rPr lang="en-US" b="1" dirty="0">
                <a:solidFill>
                  <a:srgbClr val="FFC000"/>
                </a:solidFill>
              </a:rPr>
              <a:t>The intellect should be cultivated, the memory taxed. All intellectual laziness is sin, and spiritual lethargy is death.</a:t>
            </a:r>
            <a:r>
              <a:rPr lang="en-US" dirty="0"/>
              <a:t>  {GW92 18}</a:t>
            </a:r>
          </a:p>
          <a:p>
            <a:endParaRPr lang="en-US" dirty="0"/>
          </a:p>
        </p:txBody>
      </p:sp>
      <p:pic>
        <p:nvPicPr>
          <p:cNvPr id="30722" name="Picture 2" descr="http://www.angelfire.com/oh5/pearly/homer/homer_braincolor1.jpg"/>
          <p:cNvPicPr>
            <a:picLocks noChangeAspect="1" noChangeArrowheads="1"/>
          </p:cNvPicPr>
          <p:nvPr/>
        </p:nvPicPr>
        <p:blipFill>
          <a:blip r:embed="rId2" cstate="print"/>
          <a:srcRect/>
          <a:stretch>
            <a:fillRect/>
          </a:stretch>
        </p:blipFill>
        <p:spPr bwMode="auto">
          <a:xfrm>
            <a:off x="7162800" y="2209800"/>
            <a:ext cx="1835822" cy="2514600"/>
          </a:xfrm>
          <a:prstGeom prst="rect">
            <a:avLst/>
          </a:prstGeom>
          <a:noFill/>
        </p:spPr>
      </p:pic>
    </p:spTree>
    <p:extLst>
      <p:ext uri="{BB962C8B-B14F-4D97-AF65-F5344CB8AC3E}">
        <p14:creationId xmlns:p14="http://schemas.microsoft.com/office/powerpoint/2010/main" val="3791835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Space vs. Muscle</a:t>
            </a:r>
            <a:endParaRPr lang="en-US" dirty="0"/>
          </a:p>
        </p:txBody>
      </p:sp>
      <p:pic>
        <p:nvPicPr>
          <p:cNvPr id="1026" name="Picture 2" descr="https://encrypted-tbn2.gstatic.com/images?q=tbn:ANd9GcSeabYLlPpnsAHCqjD63PixRNv1fjgQlLrgd70XnKkEv8IvZOvtdw"/>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2057400"/>
            <a:ext cx="3428314" cy="3352800"/>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data:image/jpeg;base64,/9j/4AAQSkZJRgABAQAAAQABAAD/2wCEAAkGBhMSEBQUEhMWFRMVFxgVFRUYFxQXGRoWFBcYFBQXFRcXGyYeFxslGRcVHy8gIycpLCwsFx4xNTAqNSYrLCkBCQoKDgwOGg8PFyocHBwpLCwpLCwpLCwpLCwpKSwsKSwpKSwsKSksLCkpKSksKSwsLCkpLCwsLCwpKSwsKSwpKf/AABEIAOEA4AMBIgACEQEDEQH/xAAcAAEAAgMBAQEAAAAAAAAAAAAABQYDBAcCAQj/xABDEAABAwIDBAcFAwkJAQEAAAABAAIDBBEFEiEGMUFREyJhcYGRoQcycrHBFEJSIyQzU2KCktHhFRZDc6KywtLwk2T/xAAZAQEAAwEBAAAAAAAAAAAAAAAAAQIDBAX/xAAmEQEBAAIBBAICAgMBAAAAAAAAAQIRAxIhMUEEUWFxIjIUQoET/9oADAMBAAIRAxEAPwDuKIiAiLnvtP8AaqzDh0EAEtY8XDd7Ywdzngakng3xOlrheq3EIoW55pGRs/E9zWDzcQFCs9ouGF2UV1Nf/NYB5k2X5bxrEqmqkMtXMXvO7O65HGzWDRg7AAoo96D9sQzte0OY4OaRcOaQQRzBGhXtflX2e7RVlLIXUkujetJA8/k3tuBmI4akAuFi24J6tyP0hsrtRHXQdIwFj2nJNC7345BvY7nzB4gg9gCaREQEREBERAREQEREBERAREQEREBERAREQEREFe272sbh1FJObF/uxNO4yO92/MDUnsBX5knpJZi6oqZhEJSXl8lzJITvcGt1I8hyV49qu1TamteXdamonGGJnCWpP6Qnm1trHsaPxFcvrKx8ry+Rxc47z9ByHYg3TgzHfoJ2Su/AWujcfgDtHHsvdZ8G2ZNUx3Ru/KNNsh061iQ2/DMA6xOl2kGxyl0KrFs1jQjqY5ZCQ0kRVBG8xvItL8THBr/ijYeJQRmHzyU8zZGaSROvlcLg20ex7TvaWkgg7wSF1/D9pY6SppayMkU9QyNkoJuTTyktic48XwSh0ZO8gftLmu2NxVyPLQ2RkhimA93pWEtJH7Li3MOxxUpQztfhln6spKqNxH/5K3qys7hLED3uQfqIFFAbD1TnUTGSOzSwOfTSHm6ncYs37zQ137yn0BERAREQEREBERAREQEXiadrGlz3BrWi5cSAAOZJ0AVPxH2wYVCS01bXkfq2ySD+JjS31QXNFTcO9r2FTODRVNYToOlbJEP4ntDfVW+KUOAc0hzSLggggg7iCN6D2iIgIiIChtsMa+yUFRUcY43Fvxnqs/1FqmVzz24V2TDmNO6Soia74W3kP+0IPz5jshBZFe/RN63bK/ryk9tzl/dUYQrtRbBGohknfMWydH9oc3JfqucCRe41AeCfEcNdjAsCpyMhdGX8TI06jhbQ5QNNFIoop3ZM9urfLftte3Zpr4FKfeR+IFv1HqArXimGsilqoGABroswAN25m5ZYy2/GxLf3iqs2ItLT2gqBZMfk6UTPOplpaOqvzkjDKaU+LnSlYdmZM1NWxndJRyH96nminb6Mf5rUgq84a38NHNGfB88rfm3yWpgtZ0eftinZ/wDSFzPqg/SHsrrzJE8nXpIqSoPxyU4glPjJTuPeSr2uTexvEWMhhzva3NRtaMzg25ZW1oAFzroV1hjwRcG4O4hB9REQEREBERAREQFX9tdtYMMpjNMbuOkcQIzSO5DkBvLtwHgDNVdWyKN8kjg1jGl7nHcGtF3E9wBX5a2u2rdX1T6yYHogTHSwndlBuAf9zjxJtyQe9ptpqvE3dLWTCGnv+Ti1yAfsRjWR37TvQaKBP2IafnD/ANodE0eANyo+qqnSOLnm5PoOAA4DsWFBN01Mwm9LNd36mZrRm7Be8b+427F0D2e7TyQhxpLsdHd1RQPc7oyAbOfDmuYjzP3TbNmbdzOSKfwjG5GvZOw/nNP1w79ZE33mv/EWt5725gdwQfq3Asciq4GzQklrrggizmuGj2Pb91zTcEKQXI9gMVENc4xn80rWRTtZcnI6Q9BfvbMBCeJEkRO4ldcQEREBcs9vdK6WnpY27zK8/wAMRd8gV1NU32jQj8xkd7rKyJj/AIJw6F1+yzkHLcD2xoPsozud9ofG2Lo3RuyMIAa94eLh2YDTdbMbqTwWio3SZnmIAjQZspObdbUcFyGendDI5h0fG4tPxRuyn1CnaHE6hob0LWSNHulwu5n7PvDdwJvbTsUiw7X4dCamVzNA3Qa78oDdPEDzVZxCiY0NAN93oseJ17gLOcHSON3Ebha4DW9guSTzPYo1krndptYd7uqPmfJBJ0mD2opKg6EtLW9xOU/MqJw2jMhY0b3uI+V1cNr7QUEcI39Vv8I6x81qbD0F5GuO6Nl/3pDp6BBdNkdjWzjo5J+h6FjBGbA+++V53uB3knTmrZXYzVYX9niE0c8Uhc0ExOBab36zuk61y46diq1M4mUtyOPSdWMhpOYxC7g228gvAt2hS1F7PKmona5+aGFpBIcBvG7K29ye/RZXLvqR0Y4Tplt7fS7x4piIAJgpZAQD1JnsOuu57TbzWT+8tU39Jh03fHJDL8nAqN/uNUt/R1zu4tcPk9fP7AxNnu1ET/iLvq36q+/wx1PtJnbeNv6SCqi+KnfbzbdZI9vKE6faGtPJ4ez/AHtChDNjEf8AgxyD9l7B83BY59oq8aS4dI8cQGh/lbMmzp/K4QY7TP8Acnid3SMP1W61wO43XN5sYpXfp8Le3nmprHzDR816pY8Kk91roXdjp4j6OITcR010dFTIsFZ/hV1S3laozjye36rO3Dqxv6PEC4cpIYXerXAqyFd9vWPmKgZTMNn1cmQ/5bLOf5uMY7iV+fMRmBdlb7jBkb3DefE3Pkv0VtHhVU9pfPUR5Wt6xY17Dl4jK5jmm/eFRMc2VoXCzs7XWs2SKGMW5ZmsLA7xHiqb76X6f47clXuOIuNmi55BW1+xcDXD88BbfUGGRjrdli4eqmjsRRmldMydvSBj3NDDIHgxAuJ62jjpq3Q8Wk8bKObvYQbHevdLUGN7Xje03tzHEdxFx4qfxfCnvexxtmLAX2tbMLZiO/MD3kqPfgxCC67HV1mRxZiBHUupmu5RYgwiNx+CeKCQciv0RhVb00EUtrdIxr7ci5oJHgTZfk2GqdCx7hv/ACBHxROaQf8ASV+p9l33pW23B0rR8LZntb6AIJZERAUBt5hH2nD54x72TOw8Q5nXFu3RT6+EIPyjtzBmqBVAWbVt6Y23NnHUqmd4mDnfDIw8VWwSNxsuj+0PApIXzwsGZgk6UNO9pIs2Rh/aZZrhuOUcWgrnJdbQgg9yD4VYtkMJzzBxHVj6x+L7g8N/mo/CsJfM4BrT3ncO0q2YlWsoKYMZrI4acy473HsUiu7Y1vT1TYmnqs0Pfvcf/clatnIBFTmR2ma7z8IFmjyF/FVHZvCXTSXde7tXHk3e4+O4f1XV9mMG+01kcVvyUWWWXllYfybP3ngafha5BM0eGGOswqFws9sMs0g5SSvbI8eDmkeC6UTZc72mxtsOLdKLP6GmAtf773S6G3eCqpjG101RmdNIQwbmDRg8Bv8AFZdWrW/RcpHU8R2xp4iWtcJHj7rCDb4nbgoOt9pbGghrc7+GUXaP3j73gAFzCkBd1re98t9llq5XAtDDq7h9ewKvXV5x4rM/betEgka8uIvaEhtnae7ZouO9HYnXzPEj5uj49G1ziByFmmw8yo6gpcvWed+88T/IL7UYgwytDSRbUkaW5DtVLlfDWYY+Vmdi1S5rfzp7bcW5LHvDmknzUhSbWOZZsh6bsIGY92Vv0KgqYMcPeWzFSgnqkX8iq9dnte8eN9LRS7QUz3Fr4ujI16zBuPbbXvGilW4dA8Xa1pB4tP8AIqlOYW/cNuOqCofGc7HWYd5FwR32Oo71ecv2yy+PPVVP2gYs6PEZ6UuLKdkUc4Op/DmD95Lbuvfhblu0aDF6dzg0yh+Y2ble2+u4ANJv5Kw49s46qqjUOkaWyU0tLJ1dbSRuET9OIkLCewefJNk6Qx1T3yNLTTxvkcCLEOaNAQfFWy1l3lUx6sL05RM1+0bTUOY02YCWgnUF7bXbr23WWfHYo4XZmtuQQOrl1cMum7gSqNDUWvnGZrtXDdrzB4Hevb5IhqwPJ4ZyLDy3rXWnPbupdtWARbfb52+gas5qLhVtspvdSMEl7X3ce4alQRM4dhvTyBnAHM7uH9SF+k9kKYx0NO07+jDj3v65+a4RsHhzpHGw60j2sHidfmPJfoyGINaGjc0ADuAsFb0i+XtERECIiCle0rZZ08Qnh0miBvb7zN5FuNtdORPYuKTYjE11qins78TdWnwJu31X6gVH2s9mcVQS+ENa86lh0ae0EDqn07lI4vPtfGxtoGAdp/k0m/moKGjlqZczrucef/rAdgXRZvZhKx2tNIfhaHDzbdS2HbDVAbcRCFgF3SSkNsBqeqLuPkB2hCK1SUzaWO3vSO5byeQ5Ac1uwbSyQQOihOUyEulkGjnk6WB3hoGg8TvJStpI2dbOXX0zOFibH7rfujjbXtJUHPq7Q3HD6rG578OnHj6fLdpndR7jxLf+RWpTzZ3HlfTw/qtt5Dae54uAHfZ1lrYPQOaLuKzjW+m/NUCNgJGnGy94N15A5w1Pp2eCj8ckBDGDi70/9dTWB09iC7QcewJ6TPLJVzXl6PjofArajweI6ltjzuR9VG08TpJ3yNOhNge7kp6OJrbA6uKrV53eY8JA0Y8/NZ4IZYXZnasOhI4cltUYtr5LeZGXtcNNRY35KlaSNqGQOGvEb1pMpHsLjbTXuI4aLRoa/o3mJ51b8uBCn6Z+YA8ACfIKq6t/2oIZzH9xwzMvwvvbrvF1q7W4EJ4ZBEMskkYDZLCxbvyOdvt7w42zd95iaBlSwggZhe3O45citPA5nAlkrs2TTwPu6crK0vtSzfauAVVK+N7mPaWvabOaRYg9qxZV2T2l7EGdrZ4W3lAtbQZ2j7uv3hw8RyXIg0gkZHXGhFrWI3g33Lrxz6pt5ufHcLqvMcSlKKmLrADU2AHy9fkO1YKaic4jNoODR9Sul+z7YKSoeHkZYx7z+Q4tZzcfTjyM+UeFw9lezeUCVw6sYLWHm8++4dgBI8exdKWGkpGxMaxgysaLAdgWZWUEREBERAREQFWtsK05RE02zau7hrYeR8lYpZA1pJ4BU/E252iQm5yuHiXG/wBQseXLU06eDDd39KHjOGE9bffdytyUE6hytBPAf1KuMtQGSFrtWnXuPGyw1WGtc3SzmncbjisZk6birTYyaVlxqZL+ea3oVnk6je3kpWSk6obY6OvbuWMYeS67gmzSNoMOu7O7Vx9B2Lbr58jC0bzotupPRt0Gp0Hes9BhQb15NXH/ANp2JskRVFUuiaB0TyAN4a7+S3aOtD5AeY0CnqRl2k5bcv6qHxOmb07Mujnb+/ddRteTSchqWNAG9x4Lfpr77WvwWrQ4SGDNxO8netszBgzHhr48FWryK3iZviDWjjfyBVt+6W8CLX7OxQMeGvdJ01tcthfTebrL/ajmGzwW9vDzUJkSJow0dQbtf/dqgMe/JyRzt915LH9+8et/PsVkoasE9hVb28b0cZDRoZIz3XP8x6hTirkm2SiSncOIGYfVVWp9nQrai4cI3kde97OI4iwPWtvHG1+alsIl/Jt43A9VZHyZMso0Ol+0jrN+WXucr4XprPkx6sUZgPsfpoSHSuMpHAdVviblx8wr3BA1jQ1jQ1oFg0AAAdgC9RvDgCDcEAg9h1C9LseYIiICIiAiIgIiINDG/wBCe8KrVhO4e7YADwCtuKsvE5VyWmOltdAPIWXJzf2eh8b+rlmPT1EtS9sMbsoNr2sNNLlx0URLJWwtcHNDmHeM3yXYZ6S2pWlXYNFIwte3fucN6rMvw0vHftRtjdtWTAxT6TM0BO9zfqR/JWylYXszcDfQcgSAqJjfs8axxey4cNQQTfvW9sfteIPzapJGpLJDqCDqQ48FNkvfFXG2dslrZhoLg5x3bh9UnkzSBg5XPcNwX3+8EBNmyNv3hYcJmY6odqCSPqqtE4KWzNNbqCqqJwnjfa4HpfmrI0ZdxsjK1rjYFjiOxV2tp6mf1W9ywOjBtcXt5eSzPF96wTuLWlwF7bxxsoWZrr2xrX9VwBB01UPFjrHG3HktuGUvPVapRt9haBoOGixbS0olhI/FG5viBmafAhY5JCx+qzVlU0RFzj1Wgk+W76KYi+EFs3UdRvcFb55s0IPa35hUjAjZjQeSs8VQMlidBqfDVTfKs8LPs1PeMsvcRmzfhIuB4ajwCmFAbIkGNzhxO7lvU+uvD+seby667oREV2YiIgIiICIiDFUtuw9yrNXmBAb3Hu/mFaJfdNuRVcfUNcSRYg7vqFzc0dvxb5RoxEtuJGEDcHW07l6pZ2O6gN+I7uK2pKYPG/duHBaVbTXc3I3K4bjpe/LuXO7WCtwzO7LuG8nsC027FQXLurmO82UjPWuaOu03HJKKsZJcDRw4btFO0aiFq9gIHC+VpPd9VVavBHUcgmhJ6u9t3HTjYX9PqummM81F4lQ3bqFMyqlwivR7SvmLIspDn6AjVp0vcEdnNW2ioREy3HiVRaWmdSVTZC5xhAcMnBrnEHOOPMeKu9PibHtBBumWvScd+3uCpGYg77rOXAahQ9e3rZmnVe2VhI3ppO2RlBGZ3PDQNBp26rebUZCoyCYhx5FZHSZgRz+aaR1NyrtJvCq+1lKRTk65WvYePE2+ql4Kvgb37iqxtttM0ObShjszi17jb7tzlA56j0Uyd1cr2SODU2gNtFOVNA11slwON9yjcFeejHVKsuGYTLLY2yt/Ef8AiOKnVt7IuUxm6lNlYMjHAbrjz4/RTqw0lK2Nga3cPMniSsy68ZqaedyZdWVoiIrKCIiAiIgIiICrtVgUYc4WNjmcO92undb0ViXwhVyx6mmGdwqjmlkZfoyT2ElwWejqXOb+UbZw07D3KwS4GwvzguaeIG4+B3KPxHB38Gl7eY94Lly4so7sOfDL8NKaxFv6qJ/s0ueS05cvHdqvtXRytPVkIPJzRf1sVtUNU61ntsePI938lm33tq1mIyRaEA9q2cPe6SPM46E7l9xGna5vatehksMvBD2V+HtcDZUTGMAnidnppXM1uWXOU89OHgr9K4qPqJBxVsbpTKbQGG4vJIS18ZzBt9Lm5G+3Er307r2y2Pbv/ot+WmsQ+M5XtOZjhwI3K5bT7PNqKfpmtyThgddul9ASHc+Ou/Ra4zqjnzy6b39ufxveHXJuOI/kpOIneD4FV8TzNPvX7HAO/r6qTp8RdbVgv2Ej0IKpY1lTkUvE27+XPVVoUYqqx1QW9UARx3H3W363iST3EKUuZBlcNDvF945HsU5gOEdJKABaNti63yPekn0ZXU3Uns3gtwHvFmD3Rz/orUAvgFtAvq6scZjHn553O7oiIrKCIiAiIgIiICIiAiIgIiIMc9M14s9ocO0KnYjEW1raaBpOZhebu0ba+m7d7vi4K6qvYNF0lbUzfhywtP8Aqd8mLPOS6jfiyuMt+lexSGeP3mOHbw8xotCCuc3e3xGq6itOfCIX+9EwnnYA+YVLw/TSfJ+4599uHE+h/kvPSB3D0Kvo2dpx/hN9T8ytyCijZ7jGt7gB8lE4am/JnqKngmzLnuDpQWxjXKdC7stwCuVkRbY4zHw5s87nd1zzbLZzoSZmWETnDN+y53h7pPzWGj2KqXWJDWjtc3/jddAxGhbNE+J/uvaWnx4jtG/wUXsdVOdTBj/0kDnQv74zYelvJUuE6ms5cun9MWGbGRx6yEyO5e63yGp8Sp+GFrBZoDRyAAHovaLSYyeGOWVy80REUqiIiAiIgIiICIiAiIgIiICIiDzK+zSeQJ8lEbKRWp83GR73n+LKPRoW/ikmWCQ8mO+RWLAWWpYf8tp/iFz81T/b/jTxx/ut9ERXZiIiAiIgKv4P1K+sZwd0co7y3K71VgVejdbFnjnTNPlIq5el8Pf6WFFo4jjUEA/LStZ2E6+AGq06TbGjkNmztv23b8wp3ETG30mkXwPB1B0S6lV9RLogIiICIiAiIgIiICIiAiLDVzZWE8eHeot13TJu6iP2omtRz239G6w4k23DmvmE4pH0MTQ9pcI2C2YXuGi4te6r1bG57iXm57VFVVCOS5f/AH7709H/ABP46tdCdWrE7EVD7OVRkgGc3c05b8xwUi6FdUy3NuDLHpuqyHFCvJxYrCaZfPsaI0ynFivJxbtWP7H2L79k7E2aDjHaqHtDtBKa10lO4ttH0JdYa65nZSd2vFXp9CDvA8loS7MQONzCy/wgfJUylrTjsxu7NubugLnFz3FzjvJNz4krYZBzAV6OyMH6oeBcPkUGyMH6v/VJ/wBljeK/bpnyMfpX8JxmWCwY85fwOu5nhxb4K34btI2WwILH8ibg/C4aHu39i1WbJwfq/V//AGW3S7PRMN2xgHnqT6laYY5Y+2PJnhn67pNtUsrZlgZTlZmQlb7c+mZsiygrEyNZQEQ+oiKAREQEREBERAWGrp87C29idx36rMieUy6u4rM+GzN3sDhzYQfNrrHyuo6rg0tleDyMcn/VXdFheDGurH5ec891PwPBpragsHbp6HVWWGgtvN1totsZqac+Wdyu6xiEL1kHJekUqPOQckyBekQeejHJfOiHJe0QeOhHJOiHJe0Qecg5L7lX1EHyy+oiAiIgIiICIiAiIgIiICIiAiIgIiICIiAiIgIiICIiAiIgIiICIiAiIg//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data:image/jpeg;base64,/9j/4AAQSkZJRgABAQAAAQABAAD/2wCEAAkGBhMSEBQUEhMWFRMVFxgVFRUYFxQXGRoWFBcYFBQXFRcXGyYeFxslGRcVHy8gIycpLCwsFx4xNTAqNSYrLCkBCQoKDgwOGg8PFyocHBwpLCwpLCwpLCwpLCwpKSwsKSwpKSwsKSksLCkpKSksKSwsLCkpLCwsLCwpKSwsKSwpKf/AABEIAOEA4AMBIgACEQEDEQH/xAAcAAEAAgMBAQEAAAAAAAAAAAAABQYDBAcCAQj/xABDEAABAwIDBAcFAwkJAQEAAAABAAIDBBEFEiEGMUFREyJhcYGRoQcycrHBFEJSIyQzU2KCktHhFRZDc6KywtLwk2T/xAAZAQEAAwEBAAAAAAAAAAAAAAAAAQIDBAX/xAAmEQEBAAIBBAICAgMBAAAAAAAAAQIRAxIhMUEEUWFxIjIUQoET/9oADAMBAAIRAxEAPwDuKIiAiLnvtP8AaqzDh0EAEtY8XDd7Ywdzngakng3xOlrheq3EIoW55pGRs/E9zWDzcQFCs9ouGF2UV1Nf/NYB5k2X5bxrEqmqkMtXMXvO7O65HGzWDRg7AAoo96D9sQzte0OY4OaRcOaQQRzBGhXtflX2e7RVlLIXUkujetJA8/k3tuBmI4akAuFi24J6tyP0hsrtRHXQdIwFj2nJNC7345BvY7nzB4gg9gCaREQEREBERAREQEREBERAREQEREBERAREQEREFe272sbh1FJObF/uxNO4yO92/MDUnsBX5knpJZi6oqZhEJSXl8lzJITvcGt1I8hyV49qu1TamteXdamonGGJnCWpP6Qnm1trHsaPxFcvrKx8ry+Rxc47z9ByHYg3TgzHfoJ2Su/AWujcfgDtHHsvdZ8G2ZNUx3Ru/KNNsh061iQ2/DMA6xOl2kGxyl0KrFs1jQjqY5ZCQ0kRVBG8xvItL8THBr/ijYeJQRmHzyU8zZGaSROvlcLg20ex7TvaWkgg7wSF1/D9pY6SppayMkU9QyNkoJuTTyktic48XwSh0ZO8gftLmu2NxVyPLQ2RkhimA93pWEtJH7Li3MOxxUpQztfhln6spKqNxH/5K3qys7hLED3uQfqIFFAbD1TnUTGSOzSwOfTSHm6ncYs37zQ137yn0BERAREQEREBERAREQEXiadrGlz3BrWi5cSAAOZJ0AVPxH2wYVCS01bXkfq2ySD+JjS31QXNFTcO9r2FTODRVNYToOlbJEP4ntDfVW+KUOAc0hzSLggggg7iCN6D2iIgIiIChtsMa+yUFRUcY43Fvxnqs/1FqmVzz24V2TDmNO6Soia74W3kP+0IPz5jshBZFe/RN63bK/ryk9tzl/dUYQrtRbBGohknfMWydH9oc3JfqucCRe41AeCfEcNdjAsCpyMhdGX8TI06jhbQ5QNNFIoop3ZM9urfLftte3Zpr4FKfeR+IFv1HqArXimGsilqoGABroswAN25m5ZYy2/GxLf3iqs2ItLT2gqBZMfk6UTPOplpaOqvzkjDKaU+LnSlYdmZM1NWxndJRyH96nminb6Mf5rUgq84a38NHNGfB88rfm3yWpgtZ0eftinZ/wDSFzPqg/SHsrrzJE8nXpIqSoPxyU4glPjJTuPeSr2uTexvEWMhhzva3NRtaMzg25ZW1oAFzroV1hjwRcG4O4hB9REQEREBERAREQFX9tdtYMMpjNMbuOkcQIzSO5DkBvLtwHgDNVdWyKN8kjg1jGl7nHcGtF3E9wBX5a2u2rdX1T6yYHogTHSwndlBuAf9zjxJtyQe9ptpqvE3dLWTCGnv+Ti1yAfsRjWR37TvQaKBP2IafnD/ANodE0eANyo+qqnSOLnm5PoOAA4DsWFBN01Mwm9LNd36mZrRm7Be8b+427F0D2e7TyQhxpLsdHd1RQPc7oyAbOfDmuYjzP3TbNmbdzOSKfwjG5GvZOw/nNP1w79ZE33mv/EWt5725gdwQfq3Asciq4GzQklrrggizmuGj2Pb91zTcEKQXI9gMVENc4xn80rWRTtZcnI6Q9BfvbMBCeJEkRO4ldcQEREBcs9vdK6WnpY27zK8/wAMRd8gV1NU32jQj8xkd7rKyJj/AIJw6F1+yzkHLcD2xoPsozud9ofG2Lo3RuyMIAa94eLh2YDTdbMbqTwWio3SZnmIAjQZspObdbUcFyGendDI5h0fG4tPxRuyn1CnaHE6hob0LWSNHulwu5n7PvDdwJvbTsUiw7X4dCamVzNA3Qa78oDdPEDzVZxCiY0NAN93oseJ17gLOcHSON3Ebha4DW9guSTzPYo1krndptYd7uqPmfJBJ0mD2opKg6EtLW9xOU/MqJw2jMhY0b3uI+V1cNr7QUEcI39Vv8I6x81qbD0F5GuO6Nl/3pDp6BBdNkdjWzjo5J+h6FjBGbA+++V53uB3knTmrZXYzVYX9niE0c8Uhc0ExOBab36zuk61y46diq1M4mUtyOPSdWMhpOYxC7g228gvAt2hS1F7PKmona5+aGFpBIcBvG7K29ye/RZXLvqR0Y4Tplt7fS7x4piIAJgpZAQD1JnsOuu57TbzWT+8tU39Jh03fHJDL8nAqN/uNUt/R1zu4tcPk9fP7AxNnu1ET/iLvq36q+/wx1PtJnbeNv6SCqi+KnfbzbdZI9vKE6faGtPJ4ez/AHtChDNjEf8AgxyD9l7B83BY59oq8aS4dI8cQGh/lbMmzp/K4QY7TP8Acnid3SMP1W61wO43XN5sYpXfp8Le3nmprHzDR816pY8Kk91roXdjp4j6OITcR010dFTIsFZ/hV1S3laozjye36rO3Dqxv6PEC4cpIYXerXAqyFd9vWPmKgZTMNn1cmQ/5bLOf5uMY7iV+fMRmBdlb7jBkb3DefE3Pkv0VtHhVU9pfPUR5Wt6xY17Dl4jK5jmm/eFRMc2VoXCzs7XWs2SKGMW5ZmsLA7xHiqb76X6f47clXuOIuNmi55BW1+xcDXD88BbfUGGRjrdli4eqmjsRRmldMydvSBj3NDDIHgxAuJ62jjpq3Q8Wk8bKObvYQbHevdLUGN7Xje03tzHEdxFx4qfxfCnvexxtmLAX2tbMLZiO/MD3kqPfgxCC67HV1mRxZiBHUupmu5RYgwiNx+CeKCQciv0RhVb00EUtrdIxr7ci5oJHgTZfk2GqdCx7hv/ACBHxROaQf8ASV+p9l33pW23B0rR8LZntb6AIJZERAUBt5hH2nD54x72TOw8Q5nXFu3RT6+EIPyjtzBmqBVAWbVt6Y23NnHUqmd4mDnfDIw8VWwSNxsuj+0PApIXzwsGZgk6UNO9pIs2Rh/aZZrhuOUcWgrnJdbQgg9yD4VYtkMJzzBxHVj6x+L7g8N/mo/CsJfM4BrT3ncO0q2YlWsoKYMZrI4acy473HsUiu7Y1vT1TYmnqs0Pfvcf/clatnIBFTmR2ma7z8IFmjyF/FVHZvCXTSXde7tXHk3e4+O4f1XV9mMG+01kcVvyUWWWXllYfybP3ngafha5BM0eGGOswqFws9sMs0g5SSvbI8eDmkeC6UTZc72mxtsOLdKLP6GmAtf773S6G3eCqpjG101RmdNIQwbmDRg8Bv8AFZdWrW/RcpHU8R2xp4iWtcJHj7rCDb4nbgoOt9pbGghrc7+GUXaP3j73gAFzCkBd1re98t9llq5XAtDDq7h9ewKvXV5x4rM/betEgka8uIvaEhtnae7ZouO9HYnXzPEj5uj49G1ziByFmmw8yo6gpcvWed+88T/IL7UYgwytDSRbUkaW5DtVLlfDWYY+Vmdi1S5rfzp7bcW5LHvDmknzUhSbWOZZsh6bsIGY92Vv0KgqYMcPeWzFSgnqkX8iq9dnte8eN9LRS7QUz3Fr4ujI16zBuPbbXvGilW4dA8Xa1pB4tP8AIqlOYW/cNuOqCofGc7HWYd5FwR32Oo71ecv2yy+PPVVP2gYs6PEZ6UuLKdkUc4Op/DmD95Lbuvfhblu0aDF6dzg0yh+Y2ble2+u4ANJv5Kw49s46qqjUOkaWyU0tLJ1dbSRuET9OIkLCewefJNk6Qx1T3yNLTTxvkcCLEOaNAQfFWy1l3lUx6sL05RM1+0bTUOY02YCWgnUF7bXbr23WWfHYo4XZmtuQQOrl1cMum7gSqNDUWvnGZrtXDdrzB4Hevb5IhqwPJ4ZyLDy3rXWnPbupdtWARbfb52+gas5qLhVtspvdSMEl7X3ce4alQRM4dhvTyBnAHM7uH9SF+k9kKYx0NO07+jDj3v65+a4RsHhzpHGw60j2sHidfmPJfoyGINaGjc0ADuAsFb0i+XtERECIiCle0rZZ08Qnh0miBvb7zN5FuNtdORPYuKTYjE11qins78TdWnwJu31X6gVH2s9mcVQS+ENa86lh0ae0EDqn07lI4vPtfGxtoGAdp/k0m/moKGjlqZczrucef/rAdgXRZvZhKx2tNIfhaHDzbdS2HbDVAbcRCFgF3SSkNsBqeqLuPkB2hCK1SUzaWO3vSO5byeQ5Ac1uwbSyQQOihOUyEulkGjnk6WB3hoGg8TvJStpI2dbOXX0zOFibH7rfujjbXtJUHPq7Q3HD6rG578OnHj6fLdpndR7jxLf+RWpTzZ3HlfTw/qtt5Dae54uAHfZ1lrYPQOaLuKzjW+m/NUCNgJGnGy94N15A5w1Pp2eCj8ckBDGDi70/9dTWB09iC7QcewJ6TPLJVzXl6PjofArajweI6ltjzuR9VG08TpJ3yNOhNge7kp6OJrbA6uKrV53eY8JA0Y8/NZ4IZYXZnasOhI4cltUYtr5LeZGXtcNNRY35KlaSNqGQOGvEb1pMpHsLjbTXuI4aLRoa/o3mJ51b8uBCn6Z+YA8ACfIKq6t/2oIZzH9xwzMvwvvbrvF1q7W4EJ4ZBEMskkYDZLCxbvyOdvt7w42zd95iaBlSwggZhe3O45citPA5nAlkrs2TTwPu6crK0vtSzfauAVVK+N7mPaWvabOaRYg9qxZV2T2l7EGdrZ4W3lAtbQZ2j7uv3hw8RyXIg0gkZHXGhFrWI3g33Lrxz6pt5ufHcLqvMcSlKKmLrADU2AHy9fkO1YKaic4jNoODR9Sul+z7YKSoeHkZYx7z+Q4tZzcfTjyM+UeFw9lezeUCVw6sYLWHm8++4dgBI8exdKWGkpGxMaxgysaLAdgWZWUEREBERAREQFWtsK05RE02zau7hrYeR8lYpZA1pJ4BU/E252iQm5yuHiXG/wBQseXLU06eDDd39KHjOGE9bffdytyUE6hytBPAf1KuMtQGSFrtWnXuPGyw1WGtc3SzmncbjisZk6birTYyaVlxqZL+ea3oVnk6je3kpWSk6obY6OvbuWMYeS67gmzSNoMOu7O7Vx9B2Lbr58jC0bzotupPRt0Gp0Hes9BhQb15NXH/ANp2JskRVFUuiaB0TyAN4a7+S3aOtD5AeY0CnqRl2k5bcv6qHxOmb07Mujnb+/ddRteTSchqWNAG9x4Lfpr77WvwWrQ4SGDNxO8netszBgzHhr48FWryK3iZviDWjjfyBVt+6W8CLX7OxQMeGvdJ01tcthfTebrL/ajmGzwW9vDzUJkSJow0dQbtf/dqgMe/JyRzt915LH9+8et/PsVkoasE9hVb28b0cZDRoZIz3XP8x6hTirkm2SiSncOIGYfVVWp9nQrai4cI3kde97OI4iwPWtvHG1+alsIl/Jt43A9VZHyZMso0Ol+0jrN+WXucr4XprPkx6sUZgPsfpoSHSuMpHAdVviblx8wr3BA1jQ1jQ1oFg0AAAdgC9RvDgCDcEAg9h1C9LseYIiICIiAiIgIiINDG/wBCe8KrVhO4e7YADwCtuKsvE5VyWmOltdAPIWXJzf2eh8b+rlmPT1EtS9sMbsoNr2sNNLlx0URLJWwtcHNDmHeM3yXYZ6S2pWlXYNFIwte3fucN6rMvw0vHftRtjdtWTAxT6TM0BO9zfqR/JWylYXszcDfQcgSAqJjfs8axxey4cNQQTfvW9sfteIPzapJGpLJDqCDqQ48FNkvfFXG2dslrZhoLg5x3bh9UnkzSBg5XPcNwX3+8EBNmyNv3hYcJmY6odqCSPqqtE4KWzNNbqCqqJwnjfa4HpfmrI0ZdxsjK1rjYFjiOxV2tp6mf1W9ywOjBtcXt5eSzPF96wTuLWlwF7bxxsoWZrr2xrX9VwBB01UPFjrHG3HktuGUvPVapRt9haBoOGixbS0olhI/FG5viBmafAhY5JCx+qzVlU0RFzj1Wgk+W76KYi+EFs3UdRvcFb55s0IPa35hUjAjZjQeSs8VQMlidBqfDVTfKs8LPs1PeMsvcRmzfhIuB4ajwCmFAbIkGNzhxO7lvU+uvD+seby667oREV2YiIgIiICIiDFUtuw9yrNXmBAb3Hu/mFaJfdNuRVcfUNcSRYg7vqFzc0dvxb5RoxEtuJGEDcHW07l6pZ2O6gN+I7uK2pKYPG/duHBaVbTXc3I3K4bjpe/LuXO7WCtwzO7LuG8nsC027FQXLurmO82UjPWuaOu03HJKKsZJcDRw4btFO0aiFq9gIHC+VpPd9VVavBHUcgmhJ6u9t3HTjYX9PqummM81F4lQ3bqFMyqlwivR7SvmLIspDn6AjVp0vcEdnNW2ioREy3HiVRaWmdSVTZC5xhAcMnBrnEHOOPMeKu9PibHtBBumWvScd+3uCpGYg77rOXAahQ9e3rZmnVe2VhI3ppO2RlBGZ3PDQNBp26rebUZCoyCYhx5FZHSZgRz+aaR1NyrtJvCq+1lKRTk65WvYePE2+ql4Kvgb37iqxtttM0ObShjszi17jb7tzlA56j0Uyd1cr2SODU2gNtFOVNA11slwON9yjcFeejHVKsuGYTLLY2yt/Ef8AiOKnVt7IuUxm6lNlYMjHAbrjz4/RTqw0lK2Nga3cPMniSsy68ZqaedyZdWVoiIrKCIiAiIgIiICrtVgUYc4WNjmcO92undb0ViXwhVyx6mmGdwqjmlkZfoyT2ElwWejqXOb+UbZw07D3KwS4GwvzguaeIG4+B3KPxHB38Gl7eY94Lly4so7sOfDL8NKaxFv6qJ/s0ueS05cvHdqvtXRytPVkIPJzRf1sVtUNU61ntsePI938lm33tq1mIyRaEA9q2cPe6SPM46E7l9xGna5vatehksMvBD2V+HtcDZUTGMAnidnppXM1uWXOU89OHgr9K4qPqJBxVsbpTKbQGG4vJIS18ZzBt9Lm5G+3Er307r2y2Pbv/ot+WmsQ+M5XtOZjhwI3K5bT7PNqKfpmtyThgddul9ASHc+Ou/Ra4zqjnzy6b39ufxveHXJuOI/kpOIneD4FV8TzNPvX7HAO/r6qTp8RdbVgv2Ej0IKpY1lTkUvE27+XPVVoUYqqx1QW9UARx3H3W363iST3EKUuZBlcNDvF945HsU5gOEdJKABaNti63yPekn0ZXU3Uns3gtwHvFmD3Rz/orUAvgFtAvq6scZjHn553O7oiIrKCIiAiIgIiICIiAiIgIiIMc9M14s9ocO0KnYjEW1raaBpOZhebu0ba+m7d7vi4K6qvYNF0lbUzfhywtP8Aqd8mLPOS6jfiyuMt+lexSGeP3mOHbw8xotCCuc3e3xGq6itOfCIX+9EwnnYA+YVLw/TSfJ+4599uHE+h/kvPSB3D0Kvo2dpx/hN9T8ytyCijZ7jGt7gB8lE4am/JnqKngmzLnuDpQWxjXKdC7stwCuVkRbY4zHw5s87nd1zzbLZzoSZmWETnDN+y53h7pPzWGj2KqXWJDWjtc3/jddAxGhbNE+J/uvaWnx4jtG/wUXsdVOdTBj/0kDnQv74zYelvJUuE6ms5cun9MWGbGRx6yEyO5e63yGp8Sp+GFrBZoDRyAAHovaLSYyeGOWVy80REUqiIiAiIgIiICIiAiIgIiICIiDzK+zSeQJ8lEbKRWp83GR73n+LKPRoW/ikmWCQ8mO+RWLAWWpYf8tp/iFz81T/b/jTxx/ut9ERXZiIiAiIgKv4P1K+sZwd0co7y3K71VgVejdbFnjnTNPlIq5el8Pf6WFFo4jjUEA/LStZ2E6+AGq06TbGjkNmztv23b8wp3ETG30mkXwPB1B0S6lV9RLogIiICIiAiIgIiICIiAiLDVzZWE8eHeot13TJu6iP2omtRz239G6w4k23DmvmE4pH0MTQ9pcI2C2YXuGi4te6r1bG57iXm57VFVVCOS5f/AH7709H/ABP46tdCdWrE7EVD7OVRkgGc3c05b8xwUi6FdUy3NuDLHpuqyHFCvJxYrCaZfPsaI0ynFivJxbtWP7H2L79k7E2aDjHaqHtDtBKa10lO4ttH0JdYa65nZSd2vFXp9CDvA8loS7MQONzCy/wgfJUylrTjsxu7NubugLnFz3FzjvJNz4krYZBzAV6OyMH6oeBcPkUGyMH6v/VJ/wBljeK/bpnyMfpX8JxmWCwY85fwOu5nhxb4K34btI2WwILH8ibg/C4aHu39i1WbJwfq/V//AGW3S7PRMN2xgHnqT6laYY5Y+2PJnhn67pNtUsrZlgZTlZmQlb7c+mZsiygrEyNZQEQ+oiKAREQEREBERAWGrp87C29idx36rMieUy6u4rM+GzN3sDhzYQfNrrHyuo6rg0tleDyMcn/VXdFheDGurH5ec891PwPBpragsHbp6HVWWGgtvN1totsZqac+Wdyu6xiEL1kHJekUqPOQckyBekQeejHJfOiHJe0QeOhHJOiHJe0Qecg5L7lX1EHyy+oiAiIgIiICIiAiIgIiICIiAiIgIiICIiAiIgIiICIiAiIgIiICIiAiIg//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data:image/jpeg;base64,/9j/4AAQSkZJRgABAQAAAQABAAD/2wCEAAkGBhMSEBQUEhMWFRMVFxgVFRUYFxQXGRoWFBcYFBQXFRcXGyYeFxslGRcVHy8gIycpLCwsFx4xNTAqNSYrLCkBCQoKDgwOGg8PFyocHBwpLCwpLCwpLCwpLCwpKSwsKSwpKSwsKSksLCkpKSksKSwsLCkpLCwsLCwpKSwsKSwpKf/AABEIAOEA4AMBIgACEQEDEQH/xAAcAAEAAgMBAQEAAAAAAAAAAAAABQYDBAcCAQj/xABDEAABAwIDBAcFAwkJAQEAAAABAAIDBBEFEiEGMUFREyJhcYGRoQcycrHBFEJSIyQzU2KCktHhFRZDc6KywtLwk2T/xAAZAQEAAwEBAAAAAAAAAAAAAAAAAQIDBAX/xAAmEQEBAAIBBAICAgMBAAAAAAAAAQIRAxIhMUEEUWFxIjIUQoET/9oADAMBAAIRAxEAPwDuKIiAiLnvtP8AaqzDh0EAEtY8XDd7Ywdzngakng3xOlrheq3EIoW55pGRs/E9zWDzcQFCs9ouGF2UV1Nf/NYB5k2X5bxrEqmqkMtXMXvO7O65HGzWDRg7AAoo96D9sQzte0OY4OaRcOaQQRzBGhXtflX2e7RVlLIXUkujetJA8/k3tuBmI4akAuFi24J6tyP0hsrtRHXQdIwFj2nJNC7345BvY7nzB4gg9gCaREQEREBERAREQEREBERAREQEREBERAREQEREFe272sbh1FJObF/uxNO4yO92/MDUnsBX5knpJZi6oqZhEJSXl8lzJITvcGt1I8hyV49qu1TamteXdamonGGJnCWpP6Qnm1trHsaPxFcvrKx8ry+Rxc47z9ByHYg3TgzHfoJ2Su/AWujcfgDtHHsvdZ8G2ZNUx3Ru/KNNsh061iQ2/DMA6xOl2kGxyl0KrFs1jQjqY5ZCQ0kRVBG8xvItL8THBr/ijYeJQRmHzyU8zZGaSROvlcLg20ex7TvaWkgg7wSF1/D9pY6SppayMkU9QyNkoJuTTyktic48XwSh0ZO8gftLmu2NxVyPLQ2RkhimA93pWEtJH7Li3MOxxUpQztfhln6spKqNxH/5K3qys7hLED3uQfqIFFAbD1TnUTGSOzSwOfTSHm6ncYs37zQ137yn0BERAREQEREBERAREQEXiadrGlz3BrWi5cSAAOZJ0AVPxH2wYVCS01bXkfq2ySD+JjS31QXNFTcO9r2FTODRVNYToOlbJEP4ntDfVW+KUOAc0hzSLggggg7iCN6D2iIgIiIChtsMa+yUFRUcY43Fvxnqs/1FqmVzz24V2TDmNO6Soia74W3kP+0IPz5jshBZFe/RN63bK/ryk9tzl/dUYQrtRbBGohknfMWydH9oc3JfqucCRe41AeCfEcNdjAsCpyMhdGX8TI06jhbQ5QNNFIoop3ZM9urfLftte3Zpr4FKfeR+IFv1HqArXimGsilqoGABroswAN25m5ZYy2/GxLf3iqs2ItLT2gqBZMfk6UTPOplpaOqvzkjDKaU+LnSlYdmZM1NWxndJRyH96nminb6Mf5rUgq84a38NHNGfB88rfm3yWpgtZ0eftinZ/wDSFzPqg/SHsrrzJE8nXpIqSoPxyU4glPjJTuPeSr2uTexvEWMhhzva3NRtaMzg25ZW1oAFzroV1hjwRcG4O4hB9REQEREBERAREQFX9tdtYMMpjNMbuOkcQIzSO5DkBvLtwHgDNVdWyKN8kjg1jGl7nHcGtF3E9wBX5a2u2rdX1T6yYHogTHSwndlBuAf9zjxJtyQe9ptpqvE3dLWTCGnv+Ti1yAfsRjWR37TvQaKBP2IafnD/ANodE0eANyo+qqnSOLnm5PoOAA4DsWFBN01Mwm9LNd36mZrRm7Be8b+427F0D2e7TyQhxpLsdHd1RQPc7oyAbOfDmuYjzP3TbNmbdzOSKfwjG5GvZOw/nNP1w79ZE33mv/EWt5725gdwQfq3Asciq4GzQklrrggizmuGj2Pb91zTcEKQXI9gMVENc4xn80rWRTtZcnI6Q9BfvbMBCeJEkRO4ldcQEREBcs9vdK6WnpY27zK8/wAMRd8gV1NU32jQj8xkd7rKyJj/AIJw6F1+yzkHLcD2xoPsozud9ofG2Lo3RuyMIAa94eLh2YDTdbMbqTwWio3SZnmIAjQZspObdbUcFyGendDI5h0fG4tPxRuyn1CnaHE6hob0LWSNHulwu5n7PvDdwJvbTsUiw7X4dCamVzNA3Qa78oDdPEDzVZxCiY0NAN93oseJ17gLOcHSON3Ebha4DW9guSTzPYo1krndptYd7uqPmfJBJ0mD2opKg6EtLW9xOU/MqJw2jMhY0b3uI+V1cNr7QUEcI39Vv8I6x81qbD0F5GuO6Nl/3pDp6BBdNkdjWzjo5J+h6FjBGbA+++V53uB3knTmrZXYzVYX9niE0c8Uhc0ExOBab36zuk61y46diq1M4mUtyOPSdWMhpOYxC7g228gvAt2hS1F7PKmona5+aGFpBIcBvG7K29ye/RZXLvqR0Y4Tplt7fS7x4piIAJgpZAQD1JnsOuu57TbzWT+8tU39Jh03fHJDL8nAqN/uNUt/R1zu4tcPk9fP7AxNnu1ET/iLvq36q+/wx1PtJnbeNv6SCqi+KnfbzbdZI9vKE6faGtPJ4ez/AHtChDNjEf8AgxyD9l7B83BY59oq8aS4dI8cQGh/lbMmzp/K4QY7TP8Acnid3SMP1W61wO43XN5sYpXfp8Le3nmprHzDR816pY8Kk91roXdjp4j6OITcR010dFTIsFZ/hV1S3laozjye36rO3Dqxv6PEC4cpIYXerXAqyFd9vWPmKgZTMNn1cmQ/5bLOf5uMY7iV+fMRmBdlb7jBkb3DefE3Pkv0VtHhVU9pfPUR5Wt6xY17Dl4jK5jmm/eFRMc2VoXCzs7XWs2SKGMW5ZmsLA7xHiqb76X6f47clXuOIuNmi55BW1+xcDXD88BbfUGGRjrdli4eqmjsRRmldMydvSBj3NDDIHgxAuJ62jjpq3Q8Wk8bKObvYQbHevdLUGN7Xje03tzHEdxFx4qfxfCnvexxtmLAX2tbMLZiO/MD3kqPfgxCC67HV1mRxZiBHUupmu5RYgwiNx+CeKCQciv0RhVb00EUtrdIxr7ci5oJHgTZfk2GqdCx7hv/ACBHxROaQf8ASV+p9l33pW23B0rR8LZntb6AIJZERAUBt5hH2nD54x72TOw8Q5nXFu3RT6+EIPyjtzBmqBVAWbVt6Y23NnHUqmd4mDnfDIw8VWwSNxsuj+0PApIXzwsGZgk6UNO9pIs2Rh/aZZrhuOUcWgrnJdbQgg9yD4VYtkMJzzBxHVj6x+L7g8N/mo/CsJfM4BrT3ncO0q2YlWsoKYMZrI4acy473HsUiu7Y1vT1TYmnqs0Pfvcf/clatnIBFTmR2ma7z8IFmjyF/FVHZvCXTSXde7tXHk3e4+O4f1XV9mMG+01kcVvyUWWWXllYfybP3ngafha5BM0eGGOswqFws9sMs0g5SSvbI8eDmkeC6UTZc72mxtsOLdKLP6GmAtf773S6G3eCqpjG101RmdNIQwbmDRg8Bv8AFZdWrW/RcpHU8R2xp4iWtcJHj7rCDb4nbgoOt9pbGghrc7+GUXaP3j73gAFzCkBd1re98t9llq5XAtDDq7h9ewKvXV5x4rM/betEgka8uIvaEhtnae7ZouO9HYnXzPEj5uj49G1ziByFmmw8yo6gpcvWed+88T/IL7UYgwytDSRbUkaW5DtVLlfDWYY+Vmdi1S5rfzp7bcW5LHvDmknzUhSbWOZZsh6bsIGY92Vv0KgqYMcPeWzFSgnqkX8iq9dnte8eN9LRS7QUz3Fr4ujI16zBuPbbXvGilW4dA8Xa1pB4tP8AIqlOYW/cNuOqCofGc7HWYd5FwR32Oo71ecv2yy+PPVVP2gYs6PEZ6UuLKdkUc4Op/DmD95Lbuvfhblu0aDF6dzg0yh+Y2ble2+u4ANJv5Kw49s46qqjUOkaWyU0tLJ1dbSRuET9OIkLCewefJNk6Qx1T3yNLTTxvkcCLEOaNAQfFWy1l3lUx6sL05RM1+0bTUOY02YCWgnUF7bXbr23WWfHYo4XZmtuQQOrl1cMum7gSqNDUWvnGZrtXDdrzB4Hevb5IhqwPJ4ZyLDy3rXWnPbupdtWARbfb52+gas5qLhVtspvdSMEl7X3ce4alQRM4dhvTyBnAHM7uH9SF+k9kKYx0NO07+jDj3v65+a4RsHhzpHGw60j2sHidfmPJfoyGINaGjc0ADuAsFb0i+XtERECIiCle0rZZ08Qnh0miBvb7zN5FuNtdORPYuKTYjE11qins78TdWnwJu31X6gVH2s9mcVQS+ENa86lh0ae0EDqn07lI4vPtfGxtoGAdp/k0m/moKGjlqZczrucef/rAdgXRZvZhKx2tNIfhaHDzbdS2HbDVAbcRCFgF3SSkNsBqeqLuPkB2hCK1SUzaWO3vSO5byeQ5Ac1uwbSyQQOihOUyEulkGjnk6WB3hoGg8TvJStpI2dbOXX0zOFibH7rfujjbXtJUHPq7Q3HD6rG578OnHj6fLdpndR7jxLf+RWpTzZ3HlfTw/qtt5Dae54uAHfZ1lrYPQOaLuKzjW+m/NUCNgJGnGy94N15A5w1Pp2eCj8ckBDGDi70/9dTWB09iC7QcewJ6TPLJVzXl6PjofArajweI6ltjzuR9VG08TpJ3yNOhNge7kp6OJrbA6uKrV53eY8JA0Y8/NZ4IZYXZnasOhI4cltUYtr5LeZGXtcNNRY35KlaSNqGQOGvEb1pMpHsLjbTXuI4aLRoa/o3mJ51b8uBCn6Z+YA8ACfIKq6t/2oIZzH9xwzMvwvvbrvF1q7W4EJ4ZBEMskkYDZLCxbvyOdvt7w42zd95iaBlSwggZhe3O45citPA5nAlkrs2TTwPu6crK0vtSzfauAVVK+N7mPaWvabOaRYg9qxZV2T2l7EGdrZ4W3lAtbQZ2j7uv3hw8RyXIg0gkZHXGhFrWI3g33Lrxz6pt5ufHcLqvMcSlKKmLrADU2AHy9fkO1YKaic4jNoODR9Sul+z7YKSoeHkZYx7z+Q4tZzcfTjyM+UeFw9lezeUCVw6sYLWHm8++4dgBI8exdKWGkpGxMaxgysaLAdgWZWUEREBERAREQFWtsK05RE02zau7hrYeR8lYpZA1pJ4BU/E252iQm5yuHiXG/wBQseXLU06eDDd39KHjOGE9bffdytyUE6hytBPAf1KuMtQGSFrtWnXuPGyw1WGtc3SzmncbjisZk6birTYyaVlxqZL+ea3oVnk6je3kpWSk6obY6OvbuWMYeS67gmzSNoMOu7O7Vx9B2Lbr58jC0bzotupPRt0Gp0Hes9BhQb15NXH/ANp2JskRVFUuiaB0TyAN4a7+S3aOtD5AeY0CnqRl2k5bcv6qHxOmb07Mujnb+/ddRteTSchqWNAG9x4Lfpr77WvwWrQ4SGDNxO8netszBgzHhr48FWryK3iZviDWjjfyBVt+6W8CLX7OxQMeGvdJ01tcthfTebrL/ajmGzwW9vDzUJkSJow0dQbtf/dqgMe/JyRzt915LH9+8et/PsVkoasE9hVb28b0cZDRoZIz3XP8x6hTirkm2SiSncOIGYfVVWp9nQrai4cI3kde97OI4iwPWtvHG1+alsIl/Jt43A9VZHyZMso0Ol+0jrN+WXucr4XprPkx6sUZgPsfpoSHSuMpHAdVviblx8wr3BA1jQ1jQ1oFg0AAAdgC9RvDgCDcEAg9h1C9LseYIiICIiAiIgIiINDG/wBCe8KrVhO4e7YADwCtuKsvE5VyWmOltdAPIWXJzf2eh8b+rlmPT1EtS9sMbsoNr2sNNLlx0URLJWwtcHNDmHeM3yXYZ6S2pWlXYNFIwte3fucN6rMvw0vHftRtjdtWTAxT6TM0BO9zfqR/JWylYXszcDfQcgSAqJjfs8axxey4cNQQTfvW9sfteIPzapJGpLJDqCDqQ48FNkvfFXG2dslrZhoLg5x3bh9UnkzSBg5XPcNwX3+8EBNmyNv3hYcJmY6odqCSPqqtE4KWzNNbqCqqJwnjfa4HpfmrI0ZdxsjK1rjYFjiOxV2tp6mf1W9ywOjBtcXt5eSzPF96wTuLWlwF7bxxsoWZrr2xrX9VwBB01UPFjrHG3HktuGUvPVapRt9haBoOGixbS0olhI/FG5viBmafAhY5JCx+qzVlU0RFzj1Wgk+W76KYi+EFs3UdRvcFb55s0IPa35hUjAjZjQeSs8VQMlidBqfDVTfKs8LPs1PeMsvcRmzfhIuB4ajwCmFAbIkGNzhxO7lvU+uvD+seby667oREV2YiIgIiICIiDFUtuw9yrNXmBAb3Hu/mFaJfdNuRVcfUNcSRYg7vqFzc0dvxb5RoxEtuJGEDcHW07l6pZ2O6gN+I7uK2pKYPG/duHBaVbTXc3I3K4bjpe/LuXO7WCtwzO7LuG8nsC027FQXLurmO82UjPWuaOu03HJKKsZJcDRw4btFO0aiFq9gIHC+VpPd9VVavBHUcgmhJ6u9t3HTjYX9PqummM81F4lQ3bqFMyqlwivR7SvmLIspDn6AjVp0vcEdnNW2ioREy3HiVRaWmdSVTZC5xhAcMnBrnEHOOPMeKu9PibHtBBumWvScd+3uCpGYg77rOXAahQ9e3rZmnVe2VhI3ppO2RlBGZ3PDQNBp26rebUZCoyCYhx5FZHSZgRz+aaR1NyrtJvCq+1lKRTk65WvYePE2+ql4Kvgb37iqxtttM0ObShjszi17jb7tzlA56j0Uyd1cr2SODU2gNtFOVNA11slwON9yjcFeejHVKsuGYTLLY2yt/Ef8AiOKnVt7IuUxm6lNlYMjHAbrjz4/RTqw0lK2Nga3cPMniSsy68ZqaedyZdWVoiIrKCIiAiIgIiICrtVgUYc4WNjmcO92undb0ViXwhVyx6mmGdwqjmlkZfoyT2ElwWejqXOb+UbZw07D3KwS4GwvzguaeIG4+B3KPxHB38Gl7eY94Lly4so7sOfDL8NKaxFv6qJ/s0ueS05cvHdqvtXRytPVkIPJzRf1sVtUNU61ntsePI938lm33tq1mIyRaEA9q2cPe6SPM46E7l9xGna5vatehksMvBD2V+HtcDZUTGMAnidnppXM1uWXOU89OHgr9K4qPqJBxVsbpTKbQGG4vJIS18ZzBt9Lm5G+3Er307r2y2Pbv/ot+WmsQ+M5XtOZjhwI3K5bT7PNqKfpmtyThgddul9ASHc+Ou/Ra4zqjnzy6b39ufxveHXJuOI/kpOIneD4FV8TzNPvX7HAO/r6qTp8RdbVgv2Ej0IKpY1lTkUvE27+XPVVoUYqqx1QW9UARx3H3W363iST3EKUuZBlcNDvF945HsU5gOEdJKABaNti63yPekn0ZXU3Uns3gtwHvFmD3Rz/orUAvgFtAvq6scZjHn553O7oiIrKCIiAiIgIiICIiAiIgIiIMc9M14s9ocO0KnYjEW1raaBpOZhebu0ba+m7d7vi4K6qvYNF0lbUzfhywtP8Aqd8mLPOS6jfiyuMt+lexSGeP3mOHbw8xotCCuc3e3xGq6itOfCIX+9EwnnYA+YVLw/TSfJ+4599uHE+h/kvPSB3D0Kvo2dpx/hN9T8ytyCijZ7jGt7gB8lE4am/JnqKngmzLnuDpQWxjXKdC7stwCuVkRbY4zHw5s87nd1zzbLZzoSZmWETnDN+y53h7pPzWGj2KqXWJDWjtc3/jddAxGhbNE+J/uvaWnx4jtG/wUXsdVOdTBj/0kDnQv74zYelvJUuE6ms5cun9MWGbGRx6yEyO5e63yGp8Sp+GFrBZoDRyAAHovaLSYyeGOWVy80REUqiIiAiIgIiICIiAiIgIiICIiDzK+zSeQJ8lEbKRWp83GR73n+LKPRoW/ikmWCQ8mO+RWLAWWpYf8tp/iFz81T/b/jTxx/ut9ERXZiIiAiIgKv4P1K+sZwd0co7y3K71VgVejdbFnjnTNPlIq5el8Pf6WFFo4jjUEA/LStZ2E6+AGq06TbGjkNmztv23b8wp3ETG30mkXwPB1B0S6lV9RLogIiICIiAiIgIiICIiAiLDVzZWE8eHeot13TJu6iP2omtRz239G6w4k23DmvmE4pH0MTQ9pcI2C2YXuGi4te6r1bG57iXm57VFVVCOS5f/AH7709H/ABP46tdCdWrE7EVD7OVRkgGc3c05b8xwUi6FdUy3NuDLHpuqyHFCvJxYrCaZfPsaI0ynFivJxbtWP7H2L79k7E2aDjHaqHtDtBKa10lO4ttH0JdYa65nZSd2vFXp9CDvA8loS7MQONzCy/wgfJUylrTjsxu7NubugLnFz3FzjvJNz4krYZBzAV6OyMH6oeBcPkUGyMH6v/VJ/wBljeK/bpnyMfpX8JxmWCwY85fwOu5nhxb4K34btI2WwILH8ibg/C4aHu39i1WbJwfq/V//AGW3S7PRMN2xgHnqT6laYY5Y+2PJnhn67pNtUsrZlgZTlZmQlb7c+mZsiygrEyNZQEQ+oiKAREQEREBERAWGrp87C29idx36rMieUy6u4rM+GzN3sDhzYQfNrrHyuo6rg0tleDyMcn/VXdFheDGurH5ec891PwPBpragsHbp6HVWWGgtvN1totsZqac+Wdyu6xiEL1kHJekUqPOQckyBekQeejHJfOiHJe0QeOhHJOiHJe0Qecg5L7lX1EHyy+oiAiIgIiICIiAiIgIiICIiAiIgIiICIiAiIgIiICIiAiIgIiICIiAiIg//2Q=="/>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10" descr="data:image/jpeg;base64,/9j/4AAQSkZJRgABAQAAAQABAAD/2wCEAAkGBhMSEBQUEhMWFRMVFxgVFRUYFxQXGRoWFBcYFBQXFRcXGyYeFxslGRcVHy8gIycpLCwsFx4xNTAqNSYrLCkBCQoKDgwOGg8PFyocHBwpLCwpLCwpLCwpLCwpKSwsKSwpKSwsKSksLCkpKSksKSwsLCkpLCwsLCwpKSwsKSwpKf/AABEIAOEA4AMBIgACEQEDEQH/xAAcAAEAAgMBAQEAAAAAAAAAAAAABQYDBAcCAQj/xABDEAABAwIDBAcFAwkJAQEAAAABAAIDBBEFEiEGMUFREyJhcYGRoQcycrHBFEJSIyQzU2KCktHhFRZDc6KywtLwk2T/xAAZAQEAAwEBAAAAAAAAAAAAAAAAAQIDBAX/xAAmEQEBAAIBBAICAgMBAAAAAAAAAQIRAxIhMUEEUWFxIjIUQoET/9oADAMBAAIRAxEAPwDuKIiAiLnvtP8AaqzDh0EAEtY8XDd7Ywdzngakng3xOlrheq3EIoW55pGRs/E9zWDzcQFCs9ouGF2UV1Nf/NYB5k2X5bxrEqmqkMtXMXvO7O65HGzWDRg7AAoo96D9sQzte0OY4OaRcOaQQRzBGhXtflX2e7RVlLIXUkujetJA8/k3tuBmI4akAuFi24J6tyP0hsrtRHXQdIwFj2nJNC7345BvY7nzB4gg9gCaREQEREBERAREQEREBERAREQEREBERAREQEREFe272sbh1FJObF/uxNO4yO92/MDUnsBX5knpJZi6oqZhEJSXl8lzJITvcGt1I8hyV49qu1TamteXdamonGGJnCWpP6Qnm1trHsaPxFcvrKx8ry+Rxc47z9ByHYg3TgzHfoJ2Su/AWujcfgDtHHsvdZ8G2ZNUx3Ru/KNNsh061iQ2/DMA6xOl2kGxyl0KrFs1jQjqY5ZCQ0kRVBG8xvItL8THBr/ijYeJQRmHzyU8zZGaSROvlcLg20ex7TvaWkgg7wSF1/D9pY6SppayMkU9QyNkoJuTTyktic48XwSh0ZO8gftLmu2NxVyPLQ2RkhimA93pWEtJH7Li3MOxxUpQztfhln6spKqNxH/5K3qys7hLED3uQfqIFFAbD1TnUTGSOzSwOfTSHm6ncYs37zQ137yn0BERAREQEREBERAREQEXiadrGlz3BrWi5cSAAOZJ0AVPxH2wYVCS01bXkfq2ySD+JjS31QXNFTcO9r2FTODRVNYToOlbJEP4ntDfVW+KUOAc0hzSLggggg7iCN6D2iIgIiIChtsMa+yUFRUcY43Fvxnqs/1FqmVzz24V2TDmNO6Soia74W3kP+0IPz5jshBZFe/RN63bK/ryk9tzl/dUYQrtRbBGohknfMWydH9oc3JfqucCRe41AeCfEcNdjAsCpyMhdGX8TI06jhbQ5QNNFIoop3ZM9urfLftte3Zpr4FKfeR+IFv1HqArXimGsilqoGABroswAN25m5ZYy2/GxLf3iqs2ItLT2gqBZMfk6UTPOplpaOqvzkjDKaU+LnSlYdmZM1NWxndJRyH96nminb6Mf5rUgq84a38NHNGfB88rfm3yWpgtZ0eftinZ/wDSFzPqg/SHsrrzJE8nXpIqSoPxyU4glPjJTuPeSr2uTexvEWMhhzva3NRtaMzg25ZW1oAFzroV1hjwRcG4O4hB9REQEREBERAREQFX9tdtYMMpjNMbuOkcQIzSO5DkBvLtwHgDNVdWyKN8kjg1jGl7nHcGtF3E9wBX5a2u2rdX1T6yYHogTHSwndlBuAf9zjxJtyQe9ptpqvE3dLWTCGnv+Ti1yAfsRjWR37TvQaKBP2IafnD/ANodE0eANyo+qqnSOLnm5PoOAA4DsWFBN01Mwm9LNd36mZrRm7Be8b+427F0D2e7TyQhxpLsdHd1RQPc7oyAbOfDmuYjzP3TbNmbdzOSKfwjG5GvZOw/nNP1w79ZE33mv/EWt5725gdwQfq3Asciq4GzQklrrggizmuGj2Pb91zTcEKQXI9gMVENc4xn80rWRTtZcnI6Q9BfvbMBCeJEkRO4ldcQEREBcs9vdK6WnpY27zK8/wAMRd8gV1NU32jQj8xkd7rKyJj/AIJw6F1+yzkHLcD2xoPsozud9ofG2Lo3RuyMIAa94eLh2YDTdbMbqTwWio3SZnmIAjQZspObdbUcFyGendDI5h0fG4tPxRuyn1CnaHE6hob0LWSNHulwu5n7PvDdwJvbTsUiw7X4dCamVzNA3Qa78oDdPEDzVZxCiY0NAN93oseJ17gLOcHSON3Ebha4DW9guSTzPYo1krndptYd7uqPmfJBJ0mD2opKg6EtLW9xOU/MqJw2jMhY0b3uI+V1cNr7QUEcI39Vv8I6x81qbD0F5GuO6Nl/3pDp6BBdNkdjWzjo5J+h6FjBGbA+++V53uB3knTmrZXYzVYX9niE0c8Uhc0ExOBab36zuk61y46diq1M4mUtyOPSdWMhpOYxC7g228gvAt2hS1F7PKmona5+aGFpBIcBvG7K29ye/RZXLvqR0Y4Tplt7fS7x4piIAJgpZAQD1JnsOuu57TbzWT+8tU39Jh03fHJDL8nAqN/uNUt/R1zu4tcPk9fP7AxNnu1ET/iLvq36q+/wx1PtJnbeNv6SCqi+KnfbzbdZI9vKE6faGtPJ4ez/AHtChDNjEf8AgxyD9l7B83BY59oq8aS4dI8cQGh/lbMmzp/K4QY7TP8Acnid3SMP1W61wO43XN5sYpXfp8Le3nmprHzDR816pY8Kk91roXdjp4j6OITcR010dFTIsFZ/hV1S3laozjye36rO3Dqxv6PEC4cpIYXerXAqyFd9vWPmKgZTMNn1cmQ/5bLOf5uMY7iV+fMRmBdlb7jBkb3DefE3Pkv0VtHhVU9pfPUR5Wt6xY17Dl4jK5jmm/eFRMc2VoXCzs7XWs2SKGMW5ZmsLA7xHiqb76X6f47clXuOIuNmi55BW1+xcDXD88BbfUGGRjrdli4eqmjsRRmldMydvSBj3NDDIHgxAuJ62jjpq3Q8Wk8bKObvYQbHevdLUGN7Xje03tzHEdxFx4qfxfCnvexxtmLAX2tbMLZiO/MD3kqPfgxCC67HV1mRxZiBHUupmu5RYgwiNx+CeKCQciv0RhVb00EUtrdIxr7ci5oJHgTZfk2GqdCx7hv/ACBHxROaQf8ASV+p9l33pW23B0rR8LZntb6AIJZERAUBt5hH2nD54x72TOw8Q5nXFu3RT6+EIPyjtzBmqBVAWbVt6Y23NnHUqmd4mDnfDIw8VWwSNxsuj+0PApIXzwsGZgk6UNO9pIs2Rh/aZZrhuOUcWgrnJdbQgg9yD4VYtkMJzzBxHVj6x+L7g8N/mo/CsJfM4BrT3ncO0q2YlWsoKYMZrI4acy473HsUiu7Y1vT1TYmnqs0Pfvcf/clatnIBFTmR2ma7z8IFmjyF/FVHZvCXTSXde7tXHk3e4+O4f1XV9mMG+01kcVvyUWWWXllYfybP3ngafha5BM0eGGOswqFws9sMs0g5SSvbI8eDmkeC6UTZc72mxtsOLdKLP6GmAtf773S6G3eCqpjG101RmdNIQwbmDRg8Bv8AFZdWrW/RcpHU8R2xp4iWtcJHj7rCDb4nbgoOt9pbGghrc7+GUXaP3j73gAFzCkBd1re98t9llq5XAtDDq7h9ewKvXV5x4rM/betEgka8uIvaEhtnae7ZouO9HYnXzPEj5uj49G1ziByFmmw8yo6gpcvWed+88T/IL7UYgwytDSRbUkaW5DtVLlfDWYY+Vmdi1S5rfzp7bcW5LHvDmknzUhSbWOZZsh6bsIGY92Vv0KgqYMcPeWzFSgnqkX8iq9dnte8eN9LRS7QUz3Fr4ujI16zBuPbbXvGilW4dA8Xa1pB4tP8AIqlOYW/cNuOqCofGc7HWYd5FwR32Oo71ecv2yy+PPVVP2gYs6PEZ6UuLKdkUc4Op/DmD95Lbuvfhblu0aDF6dzg0yh+Y2ble2+u4ANJv5Kw49s46qqjUOkaWyU0tLJ1dbSRuET9OIkLCewefJNk6Qx1T3yNLTTxvkcCLEOaNAQfFWy1l3lUx6sL05RM1+0bTUOY02YCWgnUF7bXbr23WWfHYo4XZmtuQQOrl1cMum7gSqNDUWvnGZrtXDdrzB4Hevb5IhqwPJ4ZyLDy3rXWnPbupdtWARbfb52+gas5qLhVtspvdSMEl7X3ce4alQRM4dhvTyBnAHM7uH9SF+k9kKYx0NO07+jDj3v65+a4RsHhzpHGw60j2sHidfmPJfoyGINaGjc0ADuAsFb0i+XtERECIiCle0rZZ08Qnh0miBvb7zN5FuNtdORPYuKTYjE11qins78TdWnwJu31X6gVH2s9mcVQS+ENa86lh0ae0EDqn07lI4vPtfGxtoGAdp/k0m/moKGjlqZczrucef/rAdgXRZvZhKx2tNIfhaHDzbdS2HbDVAbcRCFgF3SSkNsBqeqLuPkB2hCK1SUzaWO3vSO5byeQ5Ac1uwbSyQQOihOUyEulkGjnk6WB3hoGg8TvJStpI2dbOXX0zOFibH7rfujjbXtJUHPq7Q3HD6rG578OnHj6fLdpndR7jxLf+RWpTzZ3HlfTw/qtt5Dae54uAHfZ1lrYPQOaLuKzjW+m/NUCNgJGnGy94N15A5w1Pp2eCj8ckBDGDi70/9dTWB09iC7QcewJ6TPLJVzXl6PjofArajweI6ltjzuR9VG08TpJ3yNOhNge7kp6OJrbA6uKrV53eY8JA0Y8/NZ4IZYXZnasOhI4cltUYtr5LeZGXtcNNRY35KlaSNqGQOGvEb1pMpHsLjbTXuI4aLRoa/o3mJ51b8uBCn6Z+YA8ACfIKq6t/2oIZzH9xwzMvwvvbrvF1q7W4EJ4ZBEMskkYDZLCxbvyOdvt7w42zd95iaBlSwggZhe3O45citPA5nAlkrs2TTwPu6crK0vtSzfauAVVK+N7mPaWvabOaRYg9qxZV2T2l7EGdrZ4W3lAtbQZ2j7uv3hw8RyXIg0gkZHXGhFrWI3g33Lrxz6pt5ufHcLqvMcSlKKmLrADU2AHy9fkO1YKaic4jNoODR9Sul+z7YKSoeHkZYx7z+Q4tZzcfTjyM+UeFw9lezeUCVw6sYLWHm8++4dgBI8exdKWGkpGxMaxgysaLAdgWZWUEREBERAREQFWtsK05RE02zau7hrYeR8lYpZA1pJ4BU/E252iQm5yuHiXG/wBQseXLU06eDDd39KHjOGE9bffdytyUE6hytBPAf1KuMtQGSFrtWnXuPGyw1WGtc3SzmncbjisZk6birTYyaVlxqZL+ea3oVnk6je3kpWSk6obY6OvbuWMYeS67gmzSNoMOu7O7Vx9B2Lbr58jC0bzotupPRt0Gp0Hes9BhQb15NXH/ANp2JskRVFUuiaB0TyAN4a7+S3aOtD5AeY0CnqRl2k5bcv6qHxOmb07Mujnb+/ddRteTSchqWNAG9x4Lfpr77WvwWrQ4SGDNxO8netszBgzHhr48FWryK3iZviDWjjfyBVt+6W8CLX7OxQMeGvdJ01tcthfTebrL/ajmGzwW9vDzUJkSJow0dQbtf/dqgMe/JyRzt915LH9+8et/PsVkoasE9hVb28b0cZDRoZIz3XP8x6hTirkm2SiSncOIGYfVVWp9nQrai4cI3kde97OI4iwPWtvHG1+alsIl/Jt43A9VZHyZMso0Ol+0jrN+WXucr4XprPkx6sUZgPsfpoSHSuMpHAdVviblx8wr3BA1jQ1jQ1oFg0AAAdgC9RvDgCDcEAg9h1C9LseYIiICIiAiIgIiINDG/wBCe8KrVhO4e7YADwCtuKsvE5VyWmOltdAPIWXJzf2eh8b+rlmPT1EtS9sMbsoNr2sNNLlx0URLJWwtcHNDmHeM3yXYZ6S2pWlXYNFIwte3fucN6rMvw0vHftRtjdtWTAxT6TM0BO9zfqR/JWylYXszcDfQcgSAqJjfs8axxey4cNQQTfvW9sfteIPzapJGpLJDqCDqQ48FNkvfFXG2dslrZhoLg5x3bh9UnkzSBg5XPcNwX3+8EBNmyNv3hYcJmY6odqCSPqqtE4KWzNNbqCqqJwnjfa4HpfmrI0ZdxsjK1rjYFjiOxV2tp6mf1W9ywOjBtcXt5eSzPF96wTuLWlwF7bxxsoWZrr2xrX9VwBB01UPFjrHG3HktuGUvPVapRt9haBoOGixbS0olhI/FG5viBmafAhY5JCx+qzVlU0RFzj1Wgk+W76KYi+EFs3UdRvcFb55s0IPa35hUjAjZjQeSs8VQMlidBqfDVTfKs8LPs1PeMsvcRmzfhIuB4ajwCmFAbIkGNzhxO7lvU+uvD+seby667oREV2YiIgIiICIiDFUtuw9yrNXmBAb3Hu/mFaJfdNuRVcfUNcSRYg7vqFzc0dvxb5RoxEtuJGEDcHW07l6pZ2O6gN+I7uK2pKYPG/duHBaVbTXc3I3K4bjpe/LuXO7WCtwzO7LuG8nsC027FQXLurmO82UjPWuaOu03HJKKsZJcDRw4btFO0aiFq9gIHC+VpPd9VVavBHUcgmhJ6u9t3HTjYX9PqummM81F4lQ3bqFMyqlwivR7SvmLIspDn6AjVp0vcEdnNW2ioREy3HiVRaWmdSVTZC5xhAcMnBrnEHOOPMeKu9PibHtBBumWvScd+3uCpGYg77rOXAahQ9e3rZmnVe2VhI3ppO2RlBGZ3PDQNBp26rebUZCoyCYhx5FZHSZgRz+aaR1NyrtJvCq+1lKRTk65WvYePE2+ql4Kvgb37iqxtttM0ObShjszi17jb7tzlA56j0Uyd1cr2SODU2gNtFOVNA11slwON9yjcFeejHVKsuGYTLLY2yt/Ef8AiOKnVt7IuUxm6lNlYMjHAbrjz4/RTqw0lK2Nga3cPMniSsy68ZqaedyZdWVoiIrKCIiAiIgIiICrtVgUYc4WNjmcO92undb0ViXwhVyx6mmGdwqjmlkZfoyT2ElwWejqXOb+UbZw07D3KwS4GwvzguaeIG4+B3KPxHB38Gl7eY94Lly4so7sOfDL8NKaxFv6qJ/s0ueS05cvHdqvtXRytPVkIPJzRf1sVtUNU61ntsePI938lm33tq1mIyRaEA9q2cPe6SPM46E7l9xGna5vatehksMvBD2V+HtcDZUTGMAnidnppXM1uWXOU89OHgr9K4qPqJBxVsbpTKbQGG4vJIS18ZzBt9Lm5G+3Er307r2y2Pbv/ot+WmsQ+M5XtOZjhwI3K5bT7PNqKfpmtyThgddul9ASHc+Ou/Ra4zqjnzy6b39ufxveHXJuOI/kpOIneD4FV8TzNPvX7HAO/r6qTp8RdbVgv2Ej0IKpY1lTkUvE27+XPVVoUYqqx1QW9UARx3H3W363iST3EKUuZBlcNDvF945HsU5gOEdJKABaNti63yPekn0ZXU3Uns3gtwHvFmD3Rz/orUAvgFtAvq6scZjHn553O7oiIrKCIiAiIgIiICIiAiIgIiIMc9M14s9ocO0KnYjEW1raaBpOZhebu0ba+m7d7vi4K6qvYNF0lbUzfhywtP8Aqd8mLPOS6jfiyuMt+lexSGeP3mOHbw8xotCCuc3e3xGq6itOfCIX+9EwnnYA+YVLw/TSfJ+4599uHE+h/kvPSB3D0Kvo2dpx/hN9T8ytyCijZ7jGt7gB8lE4am/JnqKngmzLnuDpQWxjXKdC7stwCuVkRbY4zHw5s87nd1zzbLZzoSZmWETnDN+y53h7pPzWGj2KqXWJDWjtc3/jddAxGhbNE+J/uvaWnx4jtG/wUXsdVOdTBj/0kDnQv74zYelvJUuE6ms5cun9MWGbGRx6yEyO5e63yGp8Sp+GFrBZoDRyAAHovaLSYyeGOWVy80REUqiIiAiIgIiICIiAiIgIiICIiDzK+zSeQJ8lEbKRWp83GR73n+LKPRoW/ikmWCQ8mO+RWLAWWpYf8tp/iFz81T/b/jTxx/ut9ERXZiIiAiIgKv4P1K+sZwd0co7y3K71VgVejdbFnjnTNPlIq5el8Pf6WFFo4jjUEA/LStZ2E6+AGq06TbGjkNmztv23b8wp3ETG30mkXwPB1B0S6lV9RLogIiICIiAiIgIiICIiAiLDVzZWE8eHeot13TJu6iP2omtRz239G6w4k23DmvmE4pH0MTQ9pcI2C2YXuGi4te6r1bG57iXm57VFVVCOS5f/AH7709H/ABP46tdCdWrE7EVD7OVRkgGc3c05b8xwUi6FdUy3NuDLHpuqyHFCvJxYrCaZfPsaI0ynFivJxbtWP7H2L79k7E2aDjHaqHtDtBKa10lO4ttH0JdYa65nZSd2vFXp9CDvA8loS7MQONzCy/wgfJUylrTjsxu7NubugLnFz3FzjvJNz4krYZBzAV6OyMH6oeBcPkUGyMH6v/VJ/wBljeK/bpnyMfpX8JxmWCwY85fwOu5nhxb4K34btI2WwILH8ibg/C4aHu39i1WbJwfq/V//AGW3S7PRMN2xgHnqT6laYY5Y+2PJnhn67pNtUsrZlgZTlZmQlb7c+mZsiygrEyNZQEQ+oiKAREQEREBERAWGrp87C29idx36rMieUy6u4rM+GzN3sDhzYQfNrrHyuo6rg0tleDyMcn/VXdFheDGurH5ec891PwPBpragsHbp6HVWWGgtvN1totsZqac+Wdyu6xiEL1kHJekUqPOQckyBekQeejHJfOiHJe0QeOhHJOiHJe0Qecg5L7lX1EHyy+oiAiIgIiICIiAiIgIiICIiAiIgIiICIiAiIgIiICIiAiIgIiICIiAiIg//2Q=="/>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5"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78056" y="2057400"/>
            <a:ext cx="3505200" cy="35208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9085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0-#ppt_w/2"/>
                                          </p:val>
                                        </p:tav>
                                        <p:tav tm="100000">
                                          <p:val>
                                            <p:strVal val="#ppt_x"/>
                                          </p:val>
                                        </p:tav>
                                      </p:tavLst>
                                    </p:anim>
                                    <p:anim calcmode="lin" valueType="num">
                                      <p:cBhvr additive="base">
                                        <p:cTn id="8" dur="500" fill="hold"/>
                                        <p:tgtEl>
                                          <p:spTgt spid="102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035"/>
                                        </p:tgtEl>
                                        <p:attrNameLst>
                                          <p:attrName>style.visibility</p:attrName>
                                        </p:attrNameLst>
                                      </p:cBhvr>
                                      <p:to>
                                        <p:strVal val="visible"/>
                                      </p:to>
                                    </p:set>
                                    <p:anim calcmode="lin" valueType="num">
                                      <p:cBhvr additive="base">
                                        <p:cTn id="13" dur="500" fill="hold"/>
                                        <p:tgtEl>
                                          <p:spTgt spid="1035"/>
                                        </p:tgtEl>
                                        <p:attrNameLst>
                                          <p:attrName>ppt_x</p:attrName>
                                        </p:attrNameLst>
                                      </p:cBhvr>
                                      <p:tavLst>
                                        <p:tav tm="0">
                                          <p:val>
                                            <p:strVal val="1+#ppt_w/2"/>
                                          </p:val>
                                        </p:tav>
                                        <p:tav tm="100000">
                                          <p:val>
                                            <p:strVal val="#ppt_x"/>
                                          </p:val>
                                        </p:tav>
                                      </p:tavLst>
                                    </p:anim>
                                    <p:anim calcmode="lin" valueType="num">
                                      <p:cBhvr additive="base">
                                        <p:cTn id="14" dur="500" fill="hold"/>
                                        <p:tgtEl>
                                          <p:spTgt spid="10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a:buNone/>
            </a:pPr>
            <a:r>
              <a:rPr lang="en-US" dirty="0" smtClean="0"/>
              <a:t>	The human intellect must gain expansion and vigor and acuteness and activity. It must be taxed to do hard work, or it will become weak and inefficient. </a:t>
            </a:r>
            <a:r>
              <a:rPr lang="en-US" b="1" dirty="0" smtClean="0">
                <a:solidFill>
                  <a:srgbClr val="FFFF00"/>
                </a:solidFill>
              </a:rPr>
              <a:t>Brain power is required to think most earnestly; it must be put to the stretch to solve hard problems and master them, else the mind decreases in power and aptitude to think. </a:t>
            </a:r>
            <a:r>
              <a:rPr lang="en-US" dirty="0" smtClean="0"/>
              <a:t>The mind must invent, work, and wrestle, in order to give hardness and vigor to the intellect…{FE 225}</a:t>
            </a:r>
          </a:p>
          <a:p>
            <a:endParaRPr lang="en-US" dirty="0"/>
          </a:p>
        </p:txBody>
      </p:sp>
      <p:pic>
        <p:nvPicPr>
          <p:cNvPr id="4" name="Picture 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6200" y="5410200"/>
            <a:ext cx="1305221" cy="1311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Myth #2: I Have No Time</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Keep your Bible with you. As you have opportunity, read it; fix the texts in your memory. Even while you are walking the streets, you may read a passage, and meditate upon it, thus fixing it in the mind.  {CE 58}</a:t>
            </a:r>
          </a:p>
          <a:p>
            <a:pPr marL="0" indent="0">
              <a:buNone/>
            </a:pPr>
            <a:endParaRPr lang="en-US" dirty="0" smtClean="0"/>
          </a:p>
          <a:p>
            <a:pPr marL="0" indent="0">
              <a:buNone/>
            </a:pPr>
            <a:r>
              <a:rPr lang="en-US" dirty="0"/>
              <a:t>Several times each day precious, golden moments should be consecrated to prayer and the study of the Scriptures, if it is only to commit a text to memory, that spiritual life may exist in the soul… {4T 459}</a:t>
            </a:r>
          </a:p>
          <a:p>
            <a:endParaRPr lang="en-US" dirty="0"/>
          </a:p>
        </p:txBody>
      </p:sp>
    </p:spTree>
    <p:extLst>
      <p:ext uri="{BB962C8B-B14F-4D97-AF65-F5344CB8AC3E}">
        <p14:creationId xmlns:p14="http://schemas.microsoft.com/office/powerpoint/2010/main" val="20690798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458200" cy="6248400"/>
          </a:xfrm>
        </p:spPr>
        <p:txBody>
          <a:bodyPr>
            <a:normAutofit fontScale="70000" lnSpcReduction="20000"/>
          </a:bodyPr>
          <a:lstStyle/>
          <a:p>
            <a:pPr>
              <a:buNone/>
            </a:pPr>
            <a:r>
              <a:rPr lang="en-US" dirty="0" smtClean="0"/>
              <a:t>	The cultivation of the intellect need not be prevented by poverty, humble origin, or unfavorable surroundings. Only let the moments be treasured. A few moments here and a few there:</a:t>
            </a:r>
          </a:p>
          <a:p>
            <a:pPr>
              <a:buNone/>
            </a:pPr>
            <a:r>
              <a:rPr lang="en-US" dirty="0" smtClean="0"/>
              <a:t>	- that might be frittered away in aimless talk;</a:t>
            </a:r>
          </a:p>
          <a:p>
            <a:pPr>
              <a:buNone/>
            </a:pPr>
            <a:r>
              <a:rPr lang="en-US" dirty="0" smtClean="0"/>
              <a:t>	- the morning hours so often wasted in bed;</a:t>
            </a:r>
          </a:p>
          <a:p>
            <a:pPr>
              <a:buNone/>
            </a:pPr>
            <a:r>
              <a:rPr lang="en-US" dirty="0" smtClean="0"/>
              <a:t>	- the time spent in traveling on trams or railway cars,</a:t>
            </a:r>
          </a:p>
          <a:p>
            <a:pPr>
              <a:buNone/>
            </a:pPr>
            <a:r>
              <a:rPr lang="en-US" dirty="0" smtClean="0"/>
              <a:t>	- or waiting at the station;</a:t>
            </a:r>
          </a:p>
          <a:p>
            <a:pPr>
              <a:buNone/>
            </a:pPr>
            <a:r>
              <a:rPr lang="en-US" dirty="0" smtClean="0"/>
              <a:t>	- the moments of waiting for meals,</a:t>
            </a:r>
          </a:p>
          <a:p>
            <a:pPr>
              <a:buNone/>
            </a:pPr>
            <a:r>
              <a:rPr lang="en-US" dirty="0" smtClean="0"/>
              <a:t>	- waiting for those who are tardy in keeping an appointment</a:t>
            </a:r>
          </a:p>
          <a:p>
            <a:pPr>
              <a:buNone/>
            </a:pPr>
            <a:endParaRPr lang="en-US" dirty="0" smtClean="0"/>
          </a:p>
          <a:p>
            <a:pPr>
              <a:buNone/>
            </a:pPr>
            <a:r>
              <a:rPr lang="en-US" dirty="0" smtClean="0"/>
              <a:t>	…if a book were kept at hand, and these fragments of time were improved in study, reading, or careful thought, what might not be accomplished. </a:t>
            </a:r>
            <a:r>
              <a:rPr lang="en-US" b="1" dirty="0" smtClean="0">
                <a:solidFill>
                  <a:srgbClr val="FFFF00"/>
                </a:solidFill>
              </a:rPr>
              <a:t>A resolute purpose, persistent industry, and careful economy of time</a:t>
            </a:r>
            <a:r>
              <a:rPr lang="en-US" b="1" dirty="0" smtClean="0"/>
              <a:t>,</a:t>
            </a:r>
            <a:r>
              <a:rPr lang="en-US" dirty="0" smtClean="0"/>
              <a:t> will enable men to acquire knowledge and mental discipline which will qualify them for almost any position of influence and usefulness.  {COL 343}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Myth #3:  It Is Painful</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Psalms 119:16  I will </a:t>
            </a:r>
            <a:r>
              <a:rPr lang="en-US" b="1" dirty="0">
                <a:solidFill>
                  <a:srgbClr val="FFFF00"/>
                </a:solidFill>
              </a:rPr>
              <a:t>delight</a:t>
            </a:r>
            <a:r>
              <a:rPr lang="en-US" dirty="0"/>
              <a:t> myself in thy statutes: I will not forget thy word.</a:t>
            </a:r>
          </a:p>
          <a:p>
            <a:endParaRPr lang="en-US" dirty="0"/>
          </a:p>
          <a:p>
            <a:pPr marL="0" indent="0">
              <a:buNone/>
            </a:pPr>
            <a:r>
              <a:rPr lang="en-US" dirty="0"/>
              <a:t>Jeremiah 6:10  To whom shall I speak, and give warning, that they may hear? behold, their ear is uncircumcised, and they cannot hearken: behold, the word of the LORD is unto them a reproach; they have </a:t>
            </a:r>
            <a:r>
              <a:rPr lang="en-US" b="1" dirty="0">
                <a:solidFill>
                  <a:srgbClr val="FFFF00"/>
                </a:solidFill>
              </a:rPr>
              <a:t>no delight </a:t>
            </a:r>
            <a:r>
              <a:rPr lang="en-US" dirty="0"/>
              <a:t>in it.</a:t>
            </a:r>
          </a:p>
          <a:p>
            <a:endParaRPr lang="en-US" dirty="0"/>
          </a:p>
        </p:txBody>
      </p:sp>
    </p:spTree>
    <p:extLst>
      <p:ext uri="{BB962C8B-B14F-4D97-AF65-F5344CB8AC3E}">
        <p14:creationId xmlns:p14="http://schemas.microsoft.com/office/powerpoint/2010/main" val="30079244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Tips</a:t>
            </a:r>
            <a:endParaRPr lang="en-US" u="sng" dirty="0"/>
          </a:p>
        </p:txBody>
      </p:sp>
      <p:sp>
        <p:nvSpPr>
          <p:cNvPr id="3" name="Content Placeholder 2"/>
          <p:cNvSpPr>
            <a:spLocks noGrp="1"/>
          </p:cNvSpPr>
          <p:nvPr>
            <p:ph idx="1"/>
          </p:nvPr>
        </p:nvSpPr>
        <p:spPr/>
        <p:txBody>
          <a:bodyPr>
            <a:normAutofit/>
          </a:bodyPr>
          <a:lstStyle/>
          <a:p>
            <a:pPr marL="0" indent="0">
              <a:buNone/>
            </a:pPr>
            <a:r>
              <a:rPr lang="en-US" sz="4000" dirty="0" smtClean="0"/>
              <a:t>Read</a:t>
            </a:r>
            <a:r>
              <a:rPr lang="en-US" sz="4000" dirty="0"/>
              <a:t>	</a:t>
            </a:r>
            <a:r>
              <a:rPr lang="en-US" sz="4000" dirty="0" smtClean="0"/>
              <a:t>		Quote </a:t>
            </a:r>
            <a:r>
              <a:rPr lang="en-US" sz="4000" dirty="0"/>
              <a:t>Out </a:t>
            </a:r>
            <a:r>
              <a:rPr lang="en-US" sz="4000" dirty="0" smtClean="0"/>
              <a:t>Loud</a:t>
            </a:r>
            <a:endParaRPr lang="en-US" sz="4000" dirty="0"/>
          </a:p>
          <a:p>
            <a:pPr marL="0" indent="0">
              <a:buNone/>
            </a:pPr>
            <a:r>
              <a:rPr lang="en-US" sz="4000" dirty="0" smtClean="0"/>
              <a:t>Hear</a:t>
            </a:r>
            <a:r>
              <a:rPr lang="en-US" sz="4000" dirty="0"/>
              <a:t>	</a:t>
            </a:r>
            <a:r>
              <a:rPr lang="en-US" sz="4000" dirty="0" smtClean="0"/>
              <a:t>	      Copy Manuscripts</a:t>
            </a:r>
            <a:endParaRPr lang="en-US" sz="4000" dirty="0"/>
          </a:p>
          <a:p>
            <a:pPr marL="0" indent="0">
              <a:buNone/>
            </a:pPr>
            <a:r>
              <a:rPr lang="en-US" sz="4000" dirty="0" smtClean="0"/>
              <a:t>Pray</a:t>
            </a:r>
            <a:r>
              <a:rPr lang="en-US" sz="4000" dirty="0"/>
              <a:t>	</a:t>
            </a:r>
            <a:r>
              <a:rPr lang="en-US" sz="4000" dirty="0" smtClean="0"/>
              <a:t>		Study</a:t>
            </a:r>
            <a:endParaRPr lang="en-US" sz="4000" dirty="0"/>
          </a:p>
          <a:p>
            <a:pPr marL="0" indent="0">
              <a:buNone/>
            </a:pPr>
            <a:r>
              <a:rPr lang="en-US" sz="4000" dirty="0" smtClean="0"/>
              <a:t>Memorize</a:t>
            </a:r>
            <a:r>
              <a:rPr lang="en-US" sz="4000" dirty="0"/>
              <a:t>		</a:t>
            </a:r>
            <a:r>
              <a:rPr lang="en-US" sz="4000" dirty="0" smtClean="0"/>
              <a:t>Meditate</a:t>
            </a:r>
            <a:endParaRPr lang="en-US" sz="4000" dirty="0"/>
          </a:p>
          <a:p>
            <a:pPr marL="0" indent="0">
              <a:buNone/>
            </a:pPr>
            <a:r>
              <a:rPr lang="en-US" sz="4000" dirty="0" smtClean="0"/>
              <a:t>Sing</a:t>
            </a:r>
            <a:r>
              <a:rPr lang="en-US" sz="4000" dirty="0"/>
              <a:t>			</a:t>
            </a:r>
            <a:r>
              <a:rPr lang="en-US" sz="4000" dirty="0" smtClean="0"/>
              <a:t>Draw</a:t>
            </a:r>
            <a:endParaRPr lang="en-US" sz="4000" dirty="0"/>
          </a:p>
          <a:p>
            <a:endParaRPr lang="en-US" sz="4000" dirty="0"/>
          </a:p>
        </p:txBody>
      </p:sp>
    </p:spTree>
    <p:extLst>
      <p:ext uri="{BB962C8B-B14F-4D97-AF65-F5344CB8AC3E}">
        <p14:creationId xmlns:p14="http://schemas.microsoft.com/office/powerpoint/2010/main" val="2016975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Tools</a:t>
            </a:r>
            <a:endParaRPr lang="en-US" u="sng" dirty="0"/>
          </a:p>
        </p:txBody>
      </p:sp>
      <p:sp>
        <p:nvSpPr>
          <p:cNvPr id="3" name="Content Placeholder 2"/>
          <p:cNvSpPr>
            <a:spLocks noGrp="1"/>
          </p:cNvSpPr>
          <p:nvPr>
            <p:ph idx="1"/>
          </p:nvPr>
        </p:nvSpPr>
        <p:spPr/>
        <p:txBody>
          <a:bodyPr>
            <a:normAutofit/>
          </a:bodyPr>
          <a:lstStyle/>
          <a:p>
            <a:pPr marL="0" indent="0">
              <a:buNone/>
            </a:pPr>
            <a:r>
              <a:rPr lang="en-US" dirty="0"/>
              <a:t>Websites – </a:t>
            </a:r>
            <a:r>
              <a:rPr lang="en-US" dirty="0" err="1" smtClean="0"/>
              <a:t>ScriptureTyper</a:t>
            </a:r>
            <a:r>
              <a:rPr lang="en-US" dirty="0" smtClean="0"/>
              <a:t>	Apps</a:t>
            </a:r>
            <a:endParaRPr lang="en-US" dirty="0"/>
          </a:p>
          <a:p>
            <a:pPr marL="0" indent="0">
              <a:buNone/>
            </a:pPr>
            <a:r>
              <a:rPr lang="en-US" dirty="0" smtClean="0"/>
              <a:t>Phone </a:t>
            </a:r>
            <a:r>
              <a:rPr lang="en-US" dirty="0"/>
              <a:t>– Alerts, </a:t>
            </a:r>
            <a:r>
              <a:rPr lang="en-US" dirty="0" smtClean="0"/>
              <a:t>Alarms		Calendar</a:t>
            </a:r>
          </a:p>
          <a:p>
            <a:pPr marL="0" indent="0">
              <a:buNone/>
            </a:pPr>
            <a:r>
              <a:rPr lang="en-US" dirty="0" smtClean="0"/>
              <a:t>Books</a:t>
            </a:r>
            <a:r>
              <a:rPr lang="en-US" dirty="0"/>
              <a:t>					Flashcards</a:t>
            </a:r>
          </a:p>
          <a:p>
            <a:pPr marL="0" indent="0">
              <a:buNone/>
            </a:pPr>
            <a:r>
              <a:rPr lang="en-US" dirty="0"/>
              <a:t>Bible </a:t>
            </a:r>
            <a:r>
              <a:rPr lang="en-US" dirty="0" smtClean="0"/>
              <a:t>Location/Highlighting</a:t>
            </a:r>
            <a:r>
              <a:rPr lang="en-US" dirty="0"/>
              <a:t>	</a:t>
            </a:r>
            <a:r>
              <a:rPr lang="en-US" dirty="0" smtClean="0"/>
              <a:t>Mirrors</a:t>
            </a:r>
          </a:p>
          <a:p>
            <a:pPr marL="0" indent="0">
              <a:buNone/>
            </a:pPr>
            <a:r>
              <a:rPr lang="en-US" dirty="0" smtClean="0"/>
              <a:t>House</a:t>
            </a:r>
            <a:r>
              <a:rPr lang="en-US" dirty="0"/>
              <a:t>	</a:t>
            </a:r>
            <a:r>
              <a:rPr lang="en-US" dirty="0" smtClean="0"/>
              <a:t>				Commute</a:t>
            </a:r>
          </a:p>
          <a:p>
            <a:pPr marL="0" indent="0">
              <a:buNone/>
            </a:pPr>
            <a:r>
              <a:rPr lang="en-US" dirty="0" smtClean="0"/>
              <a:t>First </a:t>
            </a:r>
            <a:r>
              <a:rPr lang="en-US" dirty="0"/>
              <a:t>Letter				Walks / Hikes</a:t>
            </a:r>
          </a:p>
          <a:p>
            <a:pPr marL="0" indent="0">
              <a:buNone/>
            </a:pPr>
            <a:r>
              <a:rPr lang="en-US" dirty="0"/>
              <a:t>Music				</a:t>
            </a:r>
            <a:r>
              <a:rPr lang="en-US" dirty="0" smtClean="0"/>
              <a:t>     	</a:t>
            </a:r>
            <a:r>
              <a:rPr lang="en-US" sz="2800" dirty="0" smtClean="0"/>
              <a:t>Accountability</a:t>
            </a:r>
            <a:endParaRPr lang="en-US" sz="2800" dirty="0"/>
          </a:p>
          <a:p>
            <a:endParaRPr lang="en-US" dirty="0"/>
          </a:p>
        </p:txBody>
      </p:sp>
    </p:spTree>
    <p:extLst>
      <p:ext uri="{BB962C8B-B14F-4D97-AF65-F5344CB8AC3E}">
        <p14:creationId xmlns:p14="http://schemas.microsoft.com/office/powerpoint/2010/main" val="2647513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a:t>
            </a:r>
            <a:r>
              <a:rPr lang="en-US" dirty="0" err="1" smtClean="0"/>
              <a:t>Soulwinning</a:t>
            </a:r>
            <a:r>
              <a:rPr lang="en-US" dirty="0" smtClean="0"/>
              <a:t> Decisions</a:t>
            </a:r>
            <a:endParaRPr lang="en-US" dirty="0"/>
          </a:p>
        </p:txBody>
      </p:sp>
      <p:sp>
        <p:nvSpPr>
          <p:cNvPr id="3" name="Content Placeholder 2"/>
          <p:cNvSpPr>
            <a:spLocks noGrp="1"/>
          </p:cNvSpPr>
          <p:nvPr>
            <p:ph idx="1"/>
          </p:nvPr>
        </p:nvSpPr>
        <p:spPr>
          <a:xfrm>
            <a:off x="457200" y="1295400"/>
            <a:ext cx="8458200" cy="5257800"/>
          </a:xfrm>
        </p:spPr>
        <p:txBody>
          <a:bodyPr>
            <a:noAutofit/>
          </a:bodyPr>
          <a:lstStyle/>
          <a:p>
            <a:pPr marL="0" indent="0">
              <a:buNone/>
            </a:pPr>
            <a:r>
              <a:rPr lang="en-US" sz="2400" dirty="0" smtClean="0"/>
              <a:t>Acceptance			John 6:37; 5:24</a:t>
            </a:r>
          </a:p>
          <a:p>
            <a:pPr marL="0" indent="0">
              <a:buNone/>
            </a:pPr>
            <a:r>
              <a:rPr lang="en-US" sz="2400" dirty="0" smtClean="0"/>
              <a:t>Keeping Commandments</a:t>
            </a:r>
            <a:r>
              <a:rPr lang="en-US" sz="2400" dirty="0"/>
              <a:t>	Ps 18:44; 119:60; Is 48:18</a:t>
            </a:r>
          </a:p>
          <a:p>
            <a:pPr marL="0" indent="0">
              <a:buNone/>
            </a:pPr>
            <a:r>
              <a:rPr lang="en-US" sz="2400" dirty="0"/>
              <a:t>General </a:t>
            </a:r>
            <a:r>
              <a:rPr lang="en-US" sz="2400" dirty="0" smtClean="0"/>
              <a:t>Decisions</a:t>
            </a:r>
            <a:r>
              <a:rPr lang="en-US" sz="2400" dirty="0"/>
              <a:t>		Mt </a:t>
            </a:r>
            <a:r>
              <a:rPr lang="en-US" sz="2400" dirty="0" smtClean="0"/>
              <a:t>4:19,20</a:t>
            </a:r>
            <a:r>
              <a:rPr lang="en-US" sz="2400" dirty="0"/>
              <a:t>; 2 </a:t>
            </a:r>
            <a:r>
              <a:rPr lang="en-US" sz="2400" dirty="0" err="1"/>
              <a:t>Cor</a:t>
            </a:r>
            <a:r>
              <a:rPr lang="en-US" sz="2400" dirty="0"/>
              <a:t> 6:2b; Gen 6:3</a:t>
            </a:r>
          </a:p>
          <a:p>
            <a:pPr marL="0" indent="0">
              <a:buNone/>
            </a:pPr>
            <a:r>
              <a:rPr lang="en-US" sz="2400" dirty="0" smtClean="0"/>
              <a:t>Baptism		</a:t>
            </a:r>
            <a:r>
              <a:rPr lang="en-US" sz="2400" dirty="0"/>
              <a:t>	Acts 22:16</a:t>
            </a:r>
          </a:p>
          <a:p>
            <a:pPr marL="0" indent="0">
              <a:buNone/>
            </a:pPr>
            <a:r>
              <a:rPr lang="en-US" sz="2400" dirty="0"/>
              <a:t>Danger of </a:t>
            </a:r>
            <a:r>
              <a:rPr lang="en-US" sz="2400" dirty="0" smtClean="0"/>
              <a:t>Delay</a:t>
            </a:r>
            <a:r>
              <a:rPr lang="en-US" sz="2400" dirty="0"/>
              <a:t>		</a:t>
            </a:r>
            <a:r>
              <a:rPr lang="en-US" sz="2400" dirty="0" err="1"/>
              <a:t>Jn</a:t>
            </a:r>
            <a:r>
              <a:rPr lang="en-US" sz="2400" dirty="0"/>
              <a:t> 12:35; </a:t>
            </a:r>
            <a:r>
              <a:rPr lang="en-US" sz="2400" dirty="0" err="1"/>
              <a:t>Heb</a:t>
            </a:r>
            <a:r>
              <a:rPr lang="en-US" sz="2400" dirty="0"/>
              <a:t> 3:13; 4:7; Is 55:6</a:t>
            </a:r>
          </a:p>
          <a:p>
            <a:pPr marL="0" indent="0">
              <a:buNone/>
            </a:pPr>
            <a:r>
              <a:rPr lang="en-US" sz="2400" dirty="0"/>
              <a:t>Christ as </a:t>
            </a:r>
            <a:r>
              <a:rPr lang="en-US" sz="2400" dirty="0" smtClean="0"/>
              <a:t>Personal </a:t>
            </a:r>
            <a:r>
              <a:rPr lang="en-US" sz="2400" dirty="0"/>
              <a:t>Savior	</a:t>
            </a:r>
            <a:r>
              <a:rPr lang="en-US" sz="2400" dirty="0" err="1"/>
              <a:t>Jn</a:t>
            </a:r>
            <a:r>
              <a:rPr lang="en-US" sz="2400" dirty="0"/>
              <a:t> 3:16; </a:t>
            </a:r>
            <a:r>
              <a:rPr lang="en-US" sz="2400" dirty="0" err="1"/>
              <a:t>Jn</a:t>
            </a:r>
            <a:r>
              <a:rPr lang="en-US" sz="2400" dirty="0"/>
              <a:t> 1:12,13; Rev 3:20</a:t>
            </a:r>
          </a:p>
          <a:p>
            <a:pPr marL="0" indent="0">
              <a:buNone/>
            </a:pPr>
            <a:r>
              <a:rPr lang="en-US" sz="2400" dirty="0"/>
              <a:t>F</a:t>
            </a:r>
            <a:r>
              <a:rPr lang="en-US" sz="2400" dirty="0" smtClean="0"/>
              <a:t>orgiveness</a:t>
            </a:r>
            <a:r>
              <a:rPr lang="en-US" sz="2400" dirty="0"/>
              <a:t>	</a:t>
            </a:r>
            <a:r>
              <a:rPr lang="en-US" sz="2400" dirty="0" smtClean="0"/>
              <a:t>		1 </a:t>
            </a:r>
            <a:r>
              <a:rPr lang="en-US" sz="2400" dirty="0" err="1"/>
              <a:t>Jn</a:t>
            </a:r>
            <a:r>
              <a:rPr lang="en-US" sz="2400" dirty="0"/>
              <a:t> 1:9; Is 1:18; </a:t>
            </a:r>
            <a:r>
              <a:rPr lang="en-US" sz="2400" dirty="0" err="1"/>
              <a:t>Pr</a:t>
            </a:r>
            <a:r>
              <a:rPr lang="en-US" sz="2400" dirty="0"/>
              <a:t> 28:13</a:t>
            </a:r>
          </a:p>
          <a:p>
            <a:pPr marL="0" indent="0">
              <a:buNone/>
            </a:pPr>
            <a:r>
              <a:rPr lang="en-US" sz="2400" dirty="0" smtClean="0"/>
              <a:t>Victory </a:t>
            </a:r>
            <a:r>
              <a:rPr lang="en-US" sz="2400" dirty="0"/>
              <a:t>over sin		Phil </a:t>
            </a:r>
            <a:r>
              <a:rPr lang="en-US" sz="2400" dirty="0" smtClean="0"/>
              <a:t>1:6;4:13</a:t>
            </a:r>
            <a:r>
              <a:rPr lang="en-US" sz="2400" dirty="0"/>
              <a:t>; </a:t>
            </a:r>
            <a:r>
              <a:rPr lang="en-US" sz="2400" dirty="0" smtClean="0"/>
              <a:t>Jud </a:t>
            </a:r>
            <a:r>
              <a:rPr lang="en-US" sz="2400" dirty="0"/>
              <a:t>24; 1 </a:t>
            </a:r>
            <a:r>
              <a:rPr lang="en-US" sz="2400" dirty="0" err="1"/>
              <a:t>Cor</a:t>
            </a:r>
            <a:r>
              <a:rPr lang="en-US" sz="2400" dirty="0"/>
              <a:t> 10:13</a:t>
            </a:r>
          </a:p>
          <a:p>
            <a:pPr marL="0" indent="0">
              <a:buNone/>
            </a:pPr>
            <a:r>
              <a:rPr lang="en-US" sz="2400" dirty="0" smtClean="0"/>
              <a:t>God Cares </a:t>
            </a:r>
            <a:r>
              <a:rPr lang="en-US" sz="2400" dirty="0"/>
              <a:t>		</a:t>
            </a:r>
            <a:r>
              <a:rPr lang="en-US" sz="2400" dirty="0" smtClean="0"/>
              <a:t>	Mt </a:t>
            </a:r>
            <a:r>
              <a:rPr lang="en-US" sz="2400" dirty="0"/>
              <a:t>10:30; Ps 37:25; </a:t>
            </a:r>
            <a:r>
              <a:rPr lang="en-US" sz="2400" dirty="0" err="1"/>
              <a:t>Heb</a:t>
            </a:r>
            <a:r>
              <a:rPr lang="en-US" sz="2400" dirty="0"/>
              <a:t> 13:5,6</a:t>
            </a:r>
          </a:p>
          <a:p>
            <a:pPr marL="0" indent="0">
              <a:buNone/>
            </a:pPr>
            <a:endParaRPr lang="en-US" sz="2400" dirty="0" smtClean="0"/>
          </a:p>
        </p:txBody>
      </p:sp>
    </p:spTree>
    <p:extLst>
      <p:ext uri="{BB962C8B-B14F-4D97-AF65-F5344CB8AC3E}">
        <p14:creationId xmlns:p14="http://schemas.microsoft.com/office/powerpoint/2010/main" val="636704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Secrets</a:t>
            </a:r>
            <a:endParaRPr lang="en-US" u="sng" dirty="0"/>
          </a:p>
        </p:txBody>
      </p:sp>
      <p:sp>
        <p:nvSpPr>
          <p:cNvPr id="3" name="Content Placeholder 2"/>
          <p:cNvSpPr>
            <a:spLocks noGrp="1"/>
          </p:cNvSpPr>
          <p:nvPr>
            <p:ph idx="1"/>
          </p:nvPr>
        </p:nvSpPr>
        <p:spPr>
          <a:xfrm>
            <a:off x="457200" y="1371600"/>
            <a:ext cx="8229600" cy="5486400"/>
          </a:xfrm>
        </p:spPr>
        <p:txBody>
          <a:bodyPr>
            <a:normAutofit fontScale="92500" lnSpcReduction="10000"/>
          </a:bodyPr>
          <a:lstStyle/>
          <a:p>
            <a:pPr marL="0" indent="0">
              <a:buNone/>
            </a:pPr>
            <a:r>
              <a:rPr lang="en-US" dirty="0"/>
              <a:t>1.  Passages are better than verses</a:t>
            </a:r>
          </a:p>
          <a:p>
            <a:pPr marL="0" indent="0">
              <a:buNone/>
            </a:pPr>
            <a:r>
              <a:rPr lang="en-US" dirty="0"/>
              <a:t>2.  Be faithful in the least, then grow</a:t>
            </a:r>
          </a:p>
          <a:p>
            <a:pPr marL="514350" indent="-514350">
              <a:buAutoNum type="arabicPeriod" startAt="3"/>
            </a:pPr>
            <a:r>
              <a:rPr lang="en-US" dirty="0" smtClean="0"/>
              <a:t>Develop </a:t>
            </a:r>
            <a:r>
              <a:rPr lang="en-US" dirty="0"/>
              <a:t>a </a:t>
            </a:r>
            <a:r>
              <a:rPr lang="en-US" dirty="0" smtClean="0"/>
              <a:t>strategy</a:t>
            </a:r>
            <a:endParaRPr lang="en-US" dirty="0"/>
          </a:p>
          <a:p>
            <a:pPr marL="0" indent="0">
              <a:buNone/>
            </a:pPr>
            <a:r>
              <a:rPr lang="en-US" dirty="0"/>
              <a:t>4.  Move!  Use hands. </a:t>
            </a:r>
            <a:r>
              <a:rPr lang="en-US" dirty="0" smtClean="0"/>
              <a:t>Stand!  Out loud.</a:t>
            </a:r>
            <a:endParaRPr lang="en-US" dirty="0"/>
          </a:p>
          <a:p>
            <a:pPr marL="514350" indent="-514350">
              <a:buAutoNum type="arabicPeriod" startAt="5"/>
            </a:pPr>
            <a:r>
              <a:rPr lang="en-US" dirty="0" smtClean="0"/>
              <a:t>Recite </a:t>
            </a:r>
            <a:r>
              <a:rPr lang="en-US" dirty="0"/>
              <a:t>for 100 </a:t>
            </a:r>
            <a:r>
              <a:rPr lang="en-US" dirty="0" smtClean="0"/>
              <a:t>Days</a:t>
            </a:r>
          </a:p>
          <a:p>
            <a:pPr marL="514350" indent="-514350">
              <a:buAutoNum type="arabicPeriod" startAt="5"/>
            </a:pPr>
            <a:r>
              <a:rPr lang="en-US" dirty="0" smtClean="0"/>
              <a:t>Watch for times and seasons of efficiency.</a:t>
            </a:r>
          </a:p>
          <a:p>
            <a:pPr marL="514350" indent="-514350">
              <a:buAutoNum type="arabicPeriod" startAt="5"/>
            </a:pPr>
            <a:r>
              <a:rPr lang="en-US" dirty="0" smtClean="0"/>
              <a:t>Consistent time and place.</a:t>
            </a:r>
          </a:p>
          <a:p>
            <a:pPr marL="514350" indent="-514350">
              <a:buAutoNum type="arabicPeriod" startAt="5"/>
            </a:pPr>
            <a:r>
              <a:rPr lang="en-US" dirty="0" smtClean="0"/>
              <a:t>Meditation and delight.</a:t>
            </a:r>
          </a:p>
          <a:p>
            <a:pPr marL="514350" indent="-514350">
              <a:buAutoNum type="arabicPeriod" startAt="5"/>
            </a:pPr>
            <a:r>
              <a:rPr lang="en-US" b="1" dirty="0" smtClean="0">
                <a:solidFill>
                  <a:srgbClr val="C00000"/>
                </a:solidFill>
              </a:rPr>
              <a:t>Beware of PRIDE</a:t>
            </a:r>
            <a:endParaRPr lang="en-US" b="1" dirty="0">
              <a:solidFill>
                <a:srgbClr val="C00000"/>
              </a:solidFill>
            </a:endParaRPr>
          </a:p>
          <a:p>
            <a:pPr marL="514350" indent="-514350">
              <a:buAutoNum type="arabicPeriod" startAt="5"/>
            </a:pPr>
            <a:r>
              <a:rPr lang="en-US" b="1" dirty="0" smtClean="0">
                <a:solidFill>
                  <a:srgbClr val="FFFF00"/>
                </a:solidFill>
              </a:rPr>
              <a:t>The </a:t>
            </a:r>
            <a:r>
              <a:rPr lang="en-US" b="1" dirty="0">
                <a:solidFill>
                  <a:srgbClr val="FFFF00"/>
                </a:solidFill>
              </a:rPr>
              <a:t>Secret:  REPETITION</a:t>
            </a:r>
          </a:p>
          <a:p>
            <a:endParaRPr lang="en-US" dirty="0"/>
          </a:p>
        </p:txBody>
      </p:sp>
    </p:spTree>
    <p:extLst>
      <p:ext uri="{BB962C8B-B14F-4D97-AF65-F5344CB8AC3E}">
        <p14:creationId xmlns:p14="http://schemas.microsoft.com/office/powerpoint/2010/main" val="467112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420" y="413017"/>
            <a:ext cx="7053542" cy="682018"/>
          </a:xfrm>
        </p:spPr>
        <p:txBody>
          <a:bodyPr>
            <a:normAutofit fontScale="90000"/>
          </a:bodyPr>
          <a:lstStyle/>
          <a:p>
            <a:r>
              <a:rPr lang="en-US" dirty="0" smtClean="0"/>
              <a:t>Church at Work</a:t>
            </a:r>
            <a:br>
              <a:rPr lang="en-US" dirty="0" smtClean="0"/>
            </a:br>
            <a:endParaRPr lang="en-US" dirty="0"/>
          </a:p>
        </p:txBody>
      </p:sp>
      <p:sp>
        <p:nvSpPr>
          <p:cNvPr id="3" name="Content Placeholder 2"/>
          <p:cNvSpPr>
            <a:spLocks noGrp="1"/>
          </p:cNvSpPr>
          <p:nvPr>
            <p:ph idx="1"/>
          </p:nvPr>
        </p:nvSpPr>
        <p:spPr>
          <a:xfrm>
            <a:off x="121445" y="1183821"/>
            <a:ext cx="7243762" cy="5470071"/>
          </a:xfrm>
        </p:spPr>
        <p:txBody>
          <a:bodyPr>
            <a:normAutofit fontScale="70000" lnSpcReduction="20000"/>
          </a:bodyPr>
          <a:lstStyle/>
          <a:p>
            <a:pPr fontAlgn="base">
              <a:buNone/>
            </a:pPr>
            <a:r>
              <a:rPr lang="en-US" dirty="0"/>
              <a:t>	Why do not believers feel a deeper, more earnest concern for those who are out of Christ? Why do not two or three meet together and plead with God for the salvation of some special one, and then for still another? In our churches let</a:t>
            </a:r>
            <a:r>
              <a:rPr lang="en-US" b="1" dirty="0"/>
              <a:t> companies </a:t>
            </a:r>
            <a:r>
              <a:rPr lang="en-US" dirty="0"/>
              <a:t>be formed for service. Let different ones unite in labor as fishers of men. Let them seek to gather souls from the corruption of the world into the saving purity of Christ's love.  </a:t>
            </a:r>
          </a:p>
          <a:p>
            <a:pPr fontAlgn="base">
              <a:buNone/>
            </a:pPr>
            <a:r>
              <a:rPr lang="en-US" b="1" dirty="0"/>
              <a:t>	The formation of small companies as a basis of Christian effort has been presented to me by One who cannot err</a:t>
            </a:r>
            <a:r>
              <a:rPr lang="en-US" dirty="0"/>
              <a:t>. If there is a large number in the church, let the members be formed into small </a:t>
            </a:r>
            <a:r>
              <a:rPr lang="en-US" b="1" dirty="0"/>
              <a:t>companies</a:t>
            </a:r>
            <a:r>
              <a:rPr lang="en-US" dirty="0"/>
              <a:t>, to work not only for the church members, but for unbelievers. If in one place there are only two or three who know the truth, let them form themselves into a band of workers. {7T 21-22} </a:t>
            </a:r>
          </a:p>
        </p:txBody>
      </p:sp>
      <p:pic>
        <p:nvPicPr>
          <p:cNvPr id="4" name="Picture 2" descr="http://www.hoistmagazine.com/uploads/newsarticle/802002/images/201937/large/growing-pains1.jpg"/>
          <p:cNvPicPr>
            <a:picLocks noChangeAspect="1" noChangeArrowheads="1"/>
          </p:cNvPicPr>
          <p:nvPr/>
        </p:nvPicPr>
        <p:blipFill>
          <a:blip r:embed="rId2"/>
          <a:srcRect/>
          <a:stretch>
            <a:fillRect/>
          </a:stretch>
        </p:blipFill>
        <p:spPr bwMode="auto">
          <a:xfrm>
            <a:off x="7381017" y="2658667"/>
            <a:ext cx="1579627" cy="1563290"/>
          </a:xfrm>
          <a:prstGeom prst="rect">
            <a:avLst/>
          </a:prstGeom>
          <a:noFill/>
        </p:spPr>
      </p:pic>
    </p:spTree>
    <p:extLst>
      <p:ext uri="{BB962C8B-B14F-4D97-AF65-F5344CB8AC3E}">
        <p14:creationId xmlns:p14="http://schemas.microsoft.com/office/powerpoint/2010/main" val="12222579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dirty="0"/>
              <a:t>It should be trained to dwell upon the Scriptures and upon noble, elevating themes. </a:t>
            </a:r>
            <a:r>
              <a:rPr lang="en-US" b="1" dirty="0"/>
              <a:t>Portions of Scripture, </a:t>
            </a:r>
            <a:r>
              <a:rPr lang="en-US" b="1" dirty="0">
                <a:solidFill>
                  <a:srgbClr val="FFFF00"/>
                </a:solidFill>
              </a:rPr>
              <a:t>even whole chapters</a:t>
            </a:r>
            <a:r>
              <a:rPr lang="en-US" dirty="0"/>
              <a:t>, may be committed to memory, to be repeated when Satan comes in with his temptations. . . . When Satan would lead the mind to dwell upon earthly and sensual things, he is most effectually resisted with, </a:t>
            </a:r>
            <a:r>
              <a:rPr lang="en-US" b="1" dirty="0"/>
              <a:t>"It is written."</a:t>
            </a:r>
            <a:r>
              <a:rPr lang="en-US" dirty="0"/>
              <a:t> {2MCP 659}</a:t>
            </a:r>
          </a:p>
          <a:p>
            <a:endParaRPr lang="en-US" dirty="0"/>
          </a:p>
        </p:txBody>
      </p:sp>
    </p:spTree>
    <p:extLst>
      <p:ext uri="{BB962C8B-B14F-4D97-AF65-F5344CB8AC3E}">
        <p14:creationId xmlns:p14="http://schemas.microsoft.com/office/powerpoint/2010/main" val="11878820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lstStyle/>
          <a:p>
            <a:pPr marL="0" indent="0">
              <a:buNone/>
            </a:pPr>
            <a:r>
              <a:rPr lang="en-US" dirty="0"/>
              <a:t>The whole of the </a:t>
            </a:r>
            <a:r>
              <a:rPr lang="en-US" b="1" dirty="0">
                <a:solidFill>
                  <a:srgbClr val="00B050"/>
                </a:solidFill>
              </a:rPr>
              <a:t>fifty-first chapter of Isaiah</a:t>
            </a:r>
            <a:r>
              <a:rPr lang="en-US" dirty="0"/>
              <a:t> is worthy of close, earnest study, and we would do well to commit it to memory. It has a special application to those who are living in the last days. {RH, December 1, 1896}</a:t>
            </a:r>
          </a:p>
          <a:p>
            <a:endParaRPr lang="en-US" dirty="0"/>
          </a:p>
        </p:txBody>
      </p:sp>
    </p:spTree>
    <p:extLst>
      <p:ext uri="{BB962C8B-B14F-4D97-AF65-F5344CB8AC3E}">
        <p14:creationId xmlns:p14="http://schemas.microsoft.com/office/powerpoint/2010/main" val="27653028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buNone/>
            </a:pPr>
            <a:r>
              <a:rPr lang="en-US" dirty="0"/>
              <a:t>[</a:t>
            </a:r>
            <a:r>
              <a:rPr lang="en-US" b="1" dirty="0"/>
              <a:t>Isa. 53</a:t>
            </a:r>
            <a:r>
              <a:rPr lang="en-US" dirty="0"/>
              <a:t>:1-3 quoted.] This chapter should be studied. It presents Christ as the Lamb of God. Those who are lifted up with pride, whose souls are filled with vanity, should look upon this picture of their Redeemer, and humble themselves in the dust</a:t>
            </a:r>
            <a:r>
              <a:rPr lang="en-US" dirty="0">
                <a:solidFill>
                  <a:srgbClr val="00B050"/>
                </a:solidFill>
              </a:rPr>
              <a:t>. </a:t>
            </a:r>
            <a:r>
              <a:rPr lang="en-US" b="1" dirty="0">
                <a:solidFill>
                  <a:srgbClr val="00B050"/>
                </a:solidFill>
              </a:rPr>
              <a:t>The entire chapter should be committed to memory</a:t>
            </a:r>
            <a:r>
              <a:rPr lang="en-US" b="1" dirty="0"/>
              <a:t>.</a:t>
            </a:r>
            <a:r>
              <a:rPr lang="en-US" dirty="0"/>
              <a:t> Its influence will subdue and humble the soul defiled by sin and uplifted by self-exaltation.  {4BC 1147}</a:t>
            </a:r>
          </a:p>
          <a:p>
            <a:endParaRPr lang="en-US" dirty="0"/>
          </a:p>
        </p:txBody>
      </p:sp>
    </p:spTree>
    <p:extLst>
      <p:ext uri="{BB962C8B-B14F-4D97-AF65-F5344CB8AC3E}">
        <p14:creationId xmlns:p14="http://schemas.microsoft.com/office/powerpoint/2010/main" val="9384753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buNone/>
            </a:pPr>
            <a:r>
              <a:rPr lang="en-US" dirty="0"/>
              <a:t>For all in responsible positions I have a message spoken by the mouth of the Lord--</a:t>
            </a:r>
            <a:r>
              <a:rPr lang="en-US" b="1" dirty="0">
                <a:solidFill>
                  <a:srgbClr val="00B050"/>
                </a:solidFill>
              </a:rPr>
              <a:t>the fifty-fifth chapter of Isaiah</a:t>
            </a:r>
            <a:r>
              <a:rPr lang="en-US" dirty="0"/>
              <a:t>. Study this chapter, and let not any human being consider that he is above his fellow workers because greater responsibilities are involved in his branch of </a:t>
            </a:r>
            <a:r>
              <a:rPr lang="en-US" dirty="0" smtClean="0"/>
              <a:t>the </a:t>
            </a:r>
            <a:r>
              <a:rPr lang="en-US" dirty="0"/>
              <a:t>work</a:t>
            </a:r>
            <a:r>
              <a:rPr lang="en-US" dirty="0" smtClean="0"/>
              <a:t>. </a:t>
            </a:r>
            <a:r>
              <a:rPr lang="en-US" dirty="0"/>
              <a:t>{TM 357}</a:t>
            </a:r>
          </a:p>
        </p:txBody>
      </p:sp>
    </p:spTree>
    <p:extLst>
      <p:ext uri="{BB962C8B-B14F-4D97-AF65-F5344CB8AC3E}">
        <p14:creationId xmlns:p14="http://schemas.microsoft.com/office/powerpoint/2010/main" val="17673703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marL="0" indent="0">
              <a:buNone/>
            </a:pPr>
            <a:r>
              <a:rPr lang="en-US" dirty="0" smtClean="0"/>
              <a:t>The </a:t>
            </a:r>
            <a:r>
              <a:rPr lang="en-US" dirty="0"/>
              <a:t>mind must be restrained and not allowed to wander. It should be trained to dwell upon the Scriptures and upon noble, elevating themes. Portions of Scripture, even whole chapters, may be committed to memory to be repeated when Satan comes in with his temptations. </a:t>
            </a:r>
            <a:r>
              <a:rPr lang="en-US" b="1" dirty="0">
                <a:solidFill>
                  <a:srgbClr val="00B050"/>
                </a:solidFill>
              </a:rPr>
              <a:t>The fifty-eighth chapter of Isaiah</a:t>
            </a:r>
            <a:r>
              <a:rPr lang="en-US" dirty="0"/>
              <a:t> is a profitable one for this purpose. Wall the soul in with the restrictions and instructions given by inspiration of the Spirit of God.  {1MCP 95</a:t>
            </a:r>
            <a:r>
              <a:rPr lang="en-US" dirty="0" smtClean="0"/>
              <a:t>}</a:t>
            </a:r>
            <a:endParaRPr lang="en-US" dirty="0"/>
          </a:p>
        </p:txBody>
      </p:sp>
    </p:spTree>
    <p:extLst>
      <p:ext uri="{BB962C8B-B14F-4D97-AF65-F5344CB8AC3E}">
        <p14:creationId xmlns:p14="http://schemas.microsoft.com/office/powerpoint/2010/main" val="37540926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buNone/>
            </a:pPr>
            <a:r>
              <a:rPr lang="en-US" b="1" dirty="0">
                <a:solidFill>
                  <a:srgbClr val="00B050"/>
                </a:solidFill>
              </a:rPr>
              <a:t>The 12th and 13th chapters of 1st Corinthians should be committed to memory</a:t>
            </a:r>
            <a:r>
              <a:rPr lang="en-US" dirty="0"/>
              <a:t>, written in the mind and heart. Through His servant Paul, the Lord has placed before us these subjects for our consideration, and those who have the privilege of being brought together in church capacity will be united, understandingly and intelligently. (MS 82, 1898)</a:t>
            </a:r>
          </a:p>
          <a:p>
            <a:endParaRPr lang="en-US" dirty="0"/>
          </a:p>
        </p:txBody>
      </p:sp>
    </p:spTree>
    <p:extLst>
      <p:ext uri="{BB962C8B-B14F-4D97-AF65-F5344CB8AC3E}">
        <p14:creationId xmlns:p14="http://schemas.microsoft.com/office/powerpoint/2010/main" val="26403951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Christian Leaders</a:t>
            </a:r>
            <a:endParaRPr lang="en-US" dirty="0"/>
          </a:p>
        </p:txBody>
      </p:sp>
      <p:sp>
        <p:nvSpPr>
          <p:cNvPr id="3" name="Content Placeholder 2"/>
          <p:cNvSpPr>
            <a:spLocks noGrp="1"/>
          </p:cNvSpPr>
          <p:nvPr>
            <p:ph idx="1"/>
          </p:nvPr>
        </p:nvSpPr>
        <p:spPr>
          <a:xfrm>
            <a:off x="457200" y="1295400"/>
            <a:ext cx="8229600" cy="5257800"/>
          </a:xfrm>
        </p:spPr>
        <p:txBody>
          <a:bodyPr>
            <a:normAutofit fontScale="92500" lnSpcReduction="10000"/>
          </a:bodyPr>
          <a:lstStyle/>
          <a:p>
            <a:pPr marL="0" indent="0">
              <a:buNone/>
            </a:pPr>
            <a:r>
              <a:rPr lang="en-US" dirty="0" smtClean="0"/>
              <a:t>Psalm 23</a:t>
            </a:r>
          </a:p>
          <a:p>
            <a:pPr marL="0" indent="0">
              <a:buNone/>
            </a:pPr>
            <a:r>
              <a:rPr lang="en-US" dirty="0" smtClean="0"/>
              <a:t>1 Corinthians 11:23-26</a:t>
            </a:r>
          </a:p>
          <a:p>
            <a:pPr marL="0" indent="0">
              <a:buNone/>
            </a:pPr>
            <a:r>
              <a:rPr lang="en-US" dirty="0" smtClean="0"/>
              <a:t>Matthew 28:18-20</a:t>
            </a:r>
          </a:p>
          <a:p>
            <a:pPr marL="0" indent="0">
              <a:buNone/>
            </a:pPr>
            <a:r>
              <a:rPr lang="en-US" dirty="0" smtClean="0"/>
              <a:t>Psalm 46</a:t>
            </a:r>
          </a:p>
          <a:p>
            <a:pPr marL="0" indent="0">
              <a:buNone/>
            </a:pPr>
            <a:r>
              <a:rPr lang="en-US" dirty="0" smtClean="0"/>
              <a:t>Col 1:15-20 (Heb 1:1-4; Phil 2:5-11; </a:t>
            </a:r>
            <a:r>
              <a:rPr lang="en-US" dirty="0" err="1" smtClean="0"/>
              <a:t>Jn</a:t>
            </a:r>
            <a:r>
              <a:rPr lang="en-US" dirty="0" smtClean="0"/>
              <a:t> 1:1-18)</a:t>
            </a:r>
          </a:p>
          <a:p>
            <a:pPr marL="0" indent="0">
              <a:buNone/>
            </a:pPr>
            <a:r>
              <a:rPr lang="en-US" dirty="0" smtClean="0"/>
              <a:t>Phil 3:7-11 (Gal 2:20-21)</a:t>
            </a:r>
          </a:p>
          <a:p>
            <a:pPr marL="0" indent="0">
              <a:buNone/>
            </a:pPr>
            <a:r>
              <a:rPr lang="en-US" dirty="0" smtClean="0"/>
              <a:t>Galatians 5:22-23</a:t>
            </a:r>
          </a:p>
          <a:p>
            <a:pPr marL="0" indent="0">
              <a:buNone/>
            </a:pPr>
            <a:r>
              <a:rPr lang="en-US" dirty="0" smtClean="0"/>
              <a:t>Romans 8</a:t>
            </a:r>
          </a:p>
          <a:p>
            <a:pPr marL="0" indent="0">
              <a:buNone/>
            </a:pPr>
            <a:r>
              <a:rPr lang="en-US" dirty="0" smtClean="0"/>
              <a:t>Numbers 6:24-26</a:t>
            </a:r>
          </a:p>
          <a:p>
            <a:pPr marL="0" indent="0">
              <a:buNone/>
            </a:pPr>
            <a:r>
              <a:rPr lang="en-US" dirty="0" smtClean="0"/>
              <a:t>Jude 24-25</a:t>
            </a: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8400" y="1219200"/>
            <a:ext cx="25146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2956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Passages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Ten Commandments – Exodus 20:1-17</a:t>
            </a:r>
          </a:p>
          <a:p>
            <a:pPr marL="0" indent="0">
              <a:buNone/>
            </a:pPr>
            <a:r>
              <a:rPr lang="en-US" dirty="0" smtClean="0"/>
              <a:t>Beatitudes – Matthew 5:3-12</a:t>
            </a:r>
            <a:endParaRPr lang="en-US" dirty="0"/>
          </a:p>
          <a:p>
            <a:pPr marL="0" indent="0">
              <a:buNone/>
            </a:pPr>
            <a:r>
              <a:rPr lang="en-US" dirty="0" smtClean="0"/>
              <a:t>Sermon on the Mount – Matthew 5-7</a:t>
            </a:r>
          </a:p>
          <a:p>
            <a:pPr marL="0" indent="0">
              <a:buNone/>
            </a:pPr>
            <a:r>
              <a:rPr lang="en-US" dirty="0" smtClean="0"/>
              <a:t>Three Angels’ Messages – Rev 14:6-12</a:t>
            </a:r>
          </a:p>
          <a:p>
            <a:pPr marL="0" indent="0">
              <a:buNone/>
            </a:pPr>
            <a:r>
              <a:rPr lang="en-US" dirty="0" smtClean="0"/>
              <a:t>Psalms 119 – Spurgeon, Wilberforce, Henry</a:t>
            </a:r>
          </a:p>
          <a:p>
            <a:pPr marL="0" indent="0">
              <a:buNone/>
            </a:pPr>
            <a:endParaRPr lang="en-US" dirty="0"/>
          </a:p>
          <a:p>
            <a:pPr marL="0" indent="0">
              <a:buNone/>
            </a:pPr>
            <a:r>
              <a:rPr lang="en-US" b="1" dirty="0" smtClean="0"/>
              <a:t>John 11:35</a:t>
            </a:r>
          </a:p>
          <a:p>
            <a:pPr marL="0" indent="0">
              <a:buNone/>
            </a:pPr>
            <a:endParaRPr lang="en-US" dirty="0" smtClean="0"/>
          </a:p>
        </p:txBody>
      </p:sp>
      <p:pic>
        <p:nvPicPr>
          <p:cNvPr id="15362" name="Picture 2" descr="http://www.darongeorge.com/wp-content/uploads/2012/12/jesus-wept.jpg"/>
          <p:cNvPicPr>
            <a:picLocks noChangeAspect="1" noChangeArrowheads="1"/>
          </p:cNvPicPr>
          <p:nvPr/>
        </p:nvPicPr>
        <p:blipFill>
          <a:blip r:embed="rId2" cstate="print"/>
          <a:srcRect/>
          <a:stretch>
            <a:fillRect/>
          </a:stretch>
        </p:blipFill>
        <p:spPr bwMode="auto">
          <a:xfrm>
            <a:off x="5867400" y="4495800"/>
            <a:ext cx="2844800" cy="2133600"/>
          </a:xfrm>
          <a:prstGeom prst="rect">
            <a:avLst/>
          </a:prstGeom>
          <a:noFill/>
        </p:spPr>
      </p:pic>
    </p:spTree>
    <p:extLst>
      <p:ext uri="{BB962C8B-B14F-4D97-AF65-F5344CB8AC3E}">
        <p14:creationId xmlns:p14="http://schemas.microsoft.com/office/powerpoint/2010/main" val="3621199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15362"/>
                                        </p:tgtEl>
                                        <p:attrNameLst>
                                          <p:attrName>style.visibility</p:attrName>
                                        </p:attrNameLst>
                                      </p:cBhvr>
                                      <p:to>
                                        <p:strVal val="visible"/>
                                      </p:to>
                                    </p:set>
                                    <p:animEffect transition="in" filter="fade">
                                      <p:cBhvr>
                                        <p:cTn id="35" dur="5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Strategy:  Choose a Book</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89197608"/>
              </p:ext>
            </p:extLst>
          </p:nvPr>
        </p:nvGraphicFramePr>
        <p:xfrm>
          <a:off x="152400" y="838200"/>
          <a:ext cx="8839199" cy="5791200"/>
        </p:xfrm>
        <a:graphic>
          <a:graphicData uri="http://schemas.openxmlformats.org/drawingml/2006/table">
            <a:tbl>
              <a:tblPr firstRow="1" firstCol="1" bandRow="1">
                <a:tableStyleId>{69CF1AB2-1976-4502-BF36-3FF5EA218861}</a:tableStyleId>
              </a:tblPr>
              <a:tblGrid>
                <a:gridCol w="1615088"/>
                <a:gridCol w="948620"/>
                <a:gridCol w="789706"/>
                <a:gridCol w="742681"/>
                <a:gridCol w="729708"/>
                <a:gridCol w="1631304"/>
                <a:gridCol w="849705"/>
                <a:gridCol w="729708"/>
                <a:gridCol w="802679"/>
              </a:tblGrid>
              <a:tr h="386080">
                <a:tc>
                  <a:txBody>
                    <a:bodyPr/>
                    <a:lstStyle/>
                    <a:p>
                      <a:pPr marL="0" marR="0" algn="ctr">
                        <a:spcBef>
                          <a:spcPts val="0"/>
                        </a:spcBef>
                        <a:spcAft>
                          <a:spcPts val="0"/>
                        </a:spcAft>
                      </a:pPr>
                      <a:r>
                        <a:rPr lang="en-US" sz="1100" dirty="0">
                          <a:effectLst/>
                        </a:rPr>
                        <a:t> </a:t>
                      </a:r>
                      <a:endParaRPr lang="en-US" sz="1200" dirty="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Chapter</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Verse</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Words</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 </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b="1" dirty="0">
                          <a:effectLst/>
                        </a:rPr>
                        <a:t> </a:t>
                      </a:r>
                      <a:endParaRPr lang="en-US" sz="1200" b="1" dirty="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Chapter</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Verse</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Words</a:t>
                      </a:r>
                      <a:endParaRPr lang="en-US" sz="1200">
                        <a:effectLst/>
                        <a:latin typeface="Tahoma"/>
                        <a:ea typeface="Batang"/>
                        <a:cs typeface="Times New Roman"/>
                      </a:endParaRPr>
                    </a:p>
                  </a:txBody>
                  <a:tcPr marL="68580" marR="68580" marT="0" marB="0"/>
                </a:tc>
              </a:tr>
              <a:tr h="386080">
                <a:tc>
                  <a:txBody>
                    <a:bodyPr/>
                    <a:lstStyle/>
                    <a:p>
                      <a:pPr marL="0" marR="0" algn="ctr">
                        <a:spcBef>
                          <a:spcPts val="0"/>
                        </a:spcBef>
                        <a:spcAft>
                          <a:spcPts val="0"/>
                        </a:spcAft>
                      </a:pPr>
                      <a:r>
                        <a:rPr lang="en-US" sz="1100">
                          <a:effectLst/>
                        </a:rPr>
                        <a:t>Obadiah</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21</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669</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 </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b="1" dirty="0">
                          <a:effectLst/>
                        </a:rPr>
                        <a:t>3 John</a:t>
                      </a:r>
                      <a:endParaRPr lang="en-US" sz="1200" b="1" dirty="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14</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294</a:t>
                      </a:r>
                      <a:endParaRPr lang="en-US" sz="1200">
                        <a:effectLst/>
                        <a:latin typeface="Tahoma"/>
                        <a:ea typeface="Batang"/>
                        <a:cs typeface="Times New Roman"/>
                      </a:endParaRPr>
                    </a:p>
                  </a:txBody>
                  <a:tcPr marL="68580" marR="68580" marT="0" marB="0"/>
                </a:tc>
              </a:tr>
              <a:tr h="386080">
                <a:tc>
                  <a:txBody>
                    <a:bodyPr/>
                    <a:lstStyle/>
                    <a:p>
                      <a:pPr marL="0" marR="0" algn="ctr">
                        <a:spcBef>
                          <a:spcPts val="0"/>
                        </a:spcBef>
                        <a:spcAft>
                          <a:spcPts val="0"/>
                        </a:spcAft>
                      </a:pPr>
                      <a:r>
                        <a:rPr lang="en-US" sz="1100">
                          <a:effectLst/>
                        </a:rPr>
                        <a:t>Haggai</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2</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38</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1,130</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 </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b="1" dirty="0">
                          <a:effectLst/>
                        </a:rPr>
                        <a:t>2 John</a:t>
                      </a:r>
                      <a:endParaRPr lang="en-US" sz="1200" b="1" dirty="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13</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298</a:t>
                      </a:r>
                      <a:endParaRPr lang="en-US" sz="1200">
                        <a:effectLst/>
                        <a:latin typeface="Tahoma"/>
                        <a:ea typeface="Batang"/>
                        <a:cs typeface="Times New Roman"/>
                      </a:endParaRPr>
                    </a:p>
                  </a:txBody>
                  <a:tcPr marL="68580" marR="68580" marT="0" marB="0"/>
                </a:tc>
              </a:tr>
              <a:tr h="386080">
                <a:tc>
                  <a:txBody>
                    <a:bodyPr/>
                    <a:lstStyle/>
                    <a:p>
                      <a:pPr marL="0" marR="0" algn="ctr">
                        <a:spcBef>
                          <a:spcPts val="0"/>
                        </a:spcBef>
                        <a:spcAft>
                          <a:spcPts val="0"/>
                        </a:spcAft>
                      </a:pPr>
                      <a:r>
                        <a:rPr lang="en-US" sz="1100">
                          <a:effectLst/>
                        </a:rPr>
                        <a:t>Nahum</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3</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47</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1,284</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 </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b="1" dirty="0">
                          <a:effectLst/>
                        </a:rPr>
                        <a:t>Philemon</a:t>
                      </a:r>
                      <a:endParaRPr lang="en-US" sz="1200" b="1" dirty="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25</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430</a:t>
                      </a:r>
                      <a:endParaRPr lang="en-US" sz="1200">
                        <a:effectLst/>
                        <a:latin typeface="Tahoma"/>
                        <a:ea typeface="Batang"/>
                        <a:cs typeface="Times New Roman"/>
                      </a:endParaRPr>
                    </a:p>
                  </a:txBody>
                  <a:tcPr marL="68580" marR="68580" marT="0" marB="0"/>
                </a:tc>
              </a:tr>
              <a:tr h="386080">
                <a:tc>
                  <a:txBody>
                    <a:bodyPr/>
                    <a:lstStyle/>
                    <a:p>
                      <a:pPr marL="0" marR="0" algn="ctr">
                        <a:spcBef>
                          <a:spcPts val="0"/>
                        </a:spcBef>
                        <a:spcAft>
                          <a:spcPts val="0"/>
                        </a:spcAft>
                      </a:pPr>
                      <a:r>
                        <a:rPr lang="en-US" sz="1100">
                          <a:effectLst/>
                        </a:rPr>
                        <a:t>Jonah</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4</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48</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1,320</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 </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b="1" dirty="0">
                          <a:effectLst/>
                        </a:rPr>
                        <a:t>Jude </a:t>
                      </a:r>
                      <a:endParaRPr lang="en-US" sz="1200" b="1" dirty="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25</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608</a:t>
                      </a:r>
                      <a:endParaRPr lang="en-US" sz="1200">
                        <a:effectLst/>
                        <a:latin typeface="Tahoma"/>
                        <a:ea typeface="Batang"/>
                        <a:cs typeface="Times New Roman"/>
                      </a:endParaRPr>
                    </a:p>
                  </a:txBody>
                  <a:tcPr marL="68580" marR="68580" marT="0" marB="0"/>
                </a:tc>
              </a:tr>
              <a:tr h="386080">
                <a:tc>
                  <a:txBody>
                    <a:bodyPr/>
                    <a:lstStyle/>
                    <a:p>
                      <a:pPr marL="0" marR="0" algn="ctr">
                        <a:spcBef>
                          <a:spcPts val="0"/>
                        </a:spcBef>
                        <a:spcAft>
                          <a:spcPts val="0"/>
                        </a:spcAft>
                      </a:pPr>
                      <a:r>
                        <a:rPr lang="en-US" sz="1100">
                          <a:effectLst/>
                        </a:rPr>
                        <a:t>Habakkuk</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3</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56</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1,475</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 </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b="1" dirty="0">
                          <a:effectLst/>
                        </a:rPr>
                        <a:t>Titus</a:t>
                      </a:r>
                      <a:endParaRPr lang="en-US" sz="1200" b="1" dirty="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3</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46</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896</a:t>
                      </a:r>
                      <a:endParaRPr lang="en-US" sz="1200">
                        <a:effectLst/>
                        <a:latin typeface="Tahoma"/>
                        <a:ea typeface="Batang"/>
                        <a:cs typeface="Times New Roman"/>
                      </a:endParaRPr>
                    </a:p>
                  </a:txBody>
                  <a:tcPr marL="68580" marR="68580" marT="0" marB="0"/>
                </a:tc>
              </a:tr>
              <a:tr h="386080">
                <a:tc>
                  <a:txBody>
                    <a:bodyPr/>
                    <a:lstStyle/>
                    <a:p>
                      <a:pPr marL="0" marR="0" algn="ctr">
                        <a:spcBef>
                          <a:spcPts val="0"/>
                        </a:spcBef>
                        <a:spcAft>
                          <a:spcPts val="0"/>
                        </a:spcAft>
                      </a:pPr>
                      <a:r>
                        <a:rPr lang="en-US" sz="1100">
                          <a:effectLst/>
                        </a:rPr>
                        <a:t>Zephaniah</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3</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53</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1,616</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 </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b="1" dirty="0">
                          <a:effectLst/>
                        </a:rPr>
                        <a:t>2 Thessalonians</a:t>
                      </a:r>
                      <a:endParaRPr lang="en-US" sz="1200" b="1" dirty="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dirty="0">
                          <a:effectLst/>
                        </a:rPr>
                        <a:t>3</a:t>
                      </a:r>
                      <a:endParaRPr lang="en-US" sz="1200" dirty="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47</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1,022</a:t>
                      </a:r>
                      <a:endParaRPr lang="en-US" sz="1200">
                        <a:effectLst/>
                        <a:latin typeface="Tahoma"/>
                        <a:ea typeface="Batang"/>
                        <a:cs typeface="Times New Roman"/>
                      </a:endParaRPr>
                    </a:p>
                  </a:txBody>
                  <a:tcPr marL="68580" marR="68580" marT="0" marB="0"/>
                </a:tc>
              </a:tr>
              <a:tr h="386080">
                <a:tc>
                  <a:txBody>
                    <a:bodyPr/>
                    <a:lstStyle/>
                    <a:p>
                      <a:pPr marL="0" marR="0" algn="ctr">
                        <a:spcBef>
                          <a:spcPts val="0"/>
                        </a:spcBef>
                        <a:spcAft>
                          <a:spcPts val="0"/>
                        </a:spcAft>
                      </a:pPr>
                      <a:r>
                        <a:rPr lang="en-US" sz="1100">
                          <a:effectLst/>
                        </a:rPr>
                        <a:t>Malachi</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4</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dirty="0">
                          <a:effectLst/>
                        </a:rPr>
                        <a:t>55</a:t>
                      </a:r>
                      <a:endParaRPr lang="en-US" sz="1200" dirty="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1,781</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 </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b="1" dirty="0">
                          <a:effectLst/>
                        </a:rPr>
                        <a:t>2 Peter</a:t>
                      </a:r>
                      <a:endParaRPr lang="en-US" sz="1200" b="1" dirty="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3</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61</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1,553</a:t>
                      </a:r>
                      <a:endParaRPr lang="en-US" sz="1200">
                        <a:effectLst/>
                        <a:latin typeface="Tahoma"/>
                        <a:ea typeface="Batang"/>
                        <a:cs typeface="Times New Roman"/>
                      </a:endParaRPr>
                    </a:p>
                  </a:txBody>
                  <a:tcPr marL="68580" marR="68580" marT="0" marB="0"/>
                </a:tc>
              </a:tr>
              <a:tr h="386080">
                <a:tc>
                  <a:txBody>
                    <a:bodyPr/>
                    <a:lstStyle/>
                    <a:p>
                      <a:pPr marL="0" marR="0" algn="ctr">
                        <a:spcBef>
                          <a:spcPts val="0"/>
                        </a:spcBef>
                        <a:spcAft>
                          <a:spcPts val="0"/>
                        </a:spcAft>
                      </a:pPr>
                      <a:r>
                        <a:rPr lang="en-US" sz="1100">
                          <a:effectLst/>
                        </a:rPr>
                        <a:t>Joel</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3</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73</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2,033</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 </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b="1" dirty="0">
                          <a:effectLst/>
                        </a:rPr>
                        <a:t>2 Timothy</a:t>
                      </a:r>
                      <a:endParaRPr lang="en-US" sz="1200" b="1" dirty="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4</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83</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1,666</a:t>
                      </a:r>
                      <a:endParaRPr lang="en-US" sz="1200">
                        <a:effectLst/>
                        <a:latin typeface="Tahoma"/>
                        <a:ea typeface="Batang"/>
                        <a:cs typeface="Times New Roman"/>
                      </a:endParaRPr>
                    </a:p>
                  </a:txBody>
                  <a:tcPr marL="68580" marR="68580" marT="0" marB="0"/>
                </a:tc>
              </a:tr>
              <a:tr h="386080">
                <a:tc>
                  <a:txBody>
                    <a:bodyPr/>
                    <a:lstStyle/>
                    <a:p>
                      <a:pPr marL="0" marR="0" algn="ctr">
                        <a:spcBef>
                          <a:spcPts val="0"/>
                        </a:spcBef>
                        <a:spcAft>
                          <a:spcPts val="0"/>
                        </a:spcAft>
                      </a:pPr>
                      <a:r>
                        <a:rPr lang="en-US" sz="1100">
                          <a:effectLst/>
                        </a:rPr>
                        <a:t>Ruth</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4</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85</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2,574</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 </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b="1" dirty="0">
                          <a:effectLst/>
                        </a:rPr>
                        <a:t>1 Thessalonians</a:t>
                      </a:r>
                      <a:endParaRPr lang="en-US" sz="1200" b="1" dirty="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5</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89</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1,837</a:t>
                      </a:r>
                      <a:endParaRPr lang="en-US" sz="1200">
                        <a:effectLst/>
                        <a:latin typeface="Tahoma"/>
                        <a:ea typeface="Batang"/>
                        <a:cs typeface="Times New Roman"/>
                      </a:endParaRPr>
                    </a:p>
                  </a:txBody>
                  <a:tcPr marL="68580" marR="68580" marT="0" marB="0"/>
                </a:tc>
              </a:tr>
              <a:tr h="386080">
                <a:tc>
                  <a:txBody>
                    <a:bodyPr/>
                    <a:lstStyle/>
                    <a:p>
                      <a:pPr marL="0" marR="0" algn="ctr">
                        <a:spcBef>
                          <a:spcPts val="0"/>
                        </a:spcBef>
                        <a:spcAft>
                          <a:spcPts val="0"/>
                        </a:spcAft>
                      </a:pPr>
                      <a:r>
                        <a:rPr lang="en-US" sz="1100">
                          <a:effectLst/>
                        </a:rPr>
                        <a:t>Song of Solomon</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8</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117</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dirty="0">
                          <a:effectLst/>
                        </a:rPr>
                        <a:t>2,658</a:t>
                      </a:r>
                      <a:endParaRPr lang="en-US" sz="1200" dirty="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 </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b="1" dirty="0">
                          <a:effectLst/>
                        </a:rPr>
                        <a:t>Colossians</a:t>
                      </a:r>
                      <a:endParaRPr lang="en-US" sz="1200" b="1" dirty="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4</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95</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1,979</a:t>
                      </a:r>
                      <a:endParaRPr lang="en-US" sz="1200">
                        <a:effectLst/>
                        <a:latin typeface="Tahoma"/>
                        <a:ea typeface="Batang"/>
                        <a:cs typeface="Times New Roman"/>
                      </a:endParaRPr>
                    </a:p>
                  </a:txBody>
                  <a:tcPr marL="68580" marR="68580" marT="0" marB="0"/>
                </a:tc>
              </a:tr>
              <a:tr h="386080">
                <a:tc>
                  <a:txBody>
                    <a:bodyPr/>
                    <a:lstStyle/>
                    <a:p>
                      <a:pPr marL="0" marR="0" algn="ctr">
                        <a:spcBef>
                          <a:spcPts val="0"/>
                        </a:spcBef>
                        <a:spcAft>
                          <a:spcPts val="0"/>
                        </a:spcAft>
                      </a:pPr>
                      <a:r>
                        <a:rPr lang="en-US" sz="1100">
                          <a:effectLst/>
                        </a:rPr>
                        <a:t>Micah</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7</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105</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3,152</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 </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b="1" dirty="0">
                          <a:effectLst/>
                        </a:rPr>
                        <a:t>Philippians</a:t>
                      </a:r>
                      <a:endParaRPr lang="en-US" sz="1200" b="1" dirty="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4</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104</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2,183</a:t>
                      </a:r>
                      <a:endParaRPr lang="en-US" sz="1200">
                        <a:effectLst/>
                        <a:latin typeface="Tahoma"/>
                        <a:ea typeface="Batang"/>
                        <a:cs typeface="Times New Roman"/>
                      </a:endParaRPr>
                    </a:p>
                  </a:txBody>
                  <a:tcPr marL="68580" marR="68580" marT="0" marB="0"/>
                </a:tc>
              </a:tr>
              <a:tr h="386080">
                <a:tc>
                  <a:txBody>
                    <a:bodyPr/>
                    <a:lstStyle/>
                    <a:p>
                      <a:pPr marL="0" marR="0" algn="ctr">
                        <a:spcBef>
                          <a:spcPts val="0"/>
                        </a:spcBef>
                        <a:spcAft>
                          <a:spcPts val="0"/>
                        </a:spcAft>
                      </a:pPr>
                      <a:r>
                        <a:rPr lang="en-US" sz="1100">
                          <a:effectLst/>
                        </a:rPr>
                        <a:t>Lamentations</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5</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154</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3,411</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 </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b="1" dirty="0">
                          <a:effectLst/>
                        </a:rPr>
                        <a:t>1 Timothy</a:t>
                      </a:r>
                      <a:endParaRPr lang="en-US" sz="1200" b="1" dirty="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6</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113</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2,244</a:t>
                      </a:r>
                      <a:endParaRPr lang="en-US" sz="1200">
                        <a:effectLst/>
                        <a:latin typeface="Tahoma"/>
                        <a:ea typeface="Batang"/>
                        <a:cs typeface="Times New Roman"/>
                      </a:endParaRPr>
                    </a:p>
                  </a:txBody>
                  <a:tcPr marL="68580" marR="68580" marT="0" marB="0"/>
                </a:tc>
              </a:tr>
              <a:tr h="386080">
                <a:tc>
                  <a:txBody>
                    <a:bodyPr/>
                    <a:lstStyle/>
                    <a:p>
                      <a:pPr marL="0" marR="0" algn="ctr">
                        <a:spcBef>
                          <a:spcPts val="0"/>
                        </a:spcBef>
                        <a:spcAft>
                          <a:spcPts val="0"/>
                        </a:spcAft>
                      </a:pPr>
                      <a:r>
                        <a:rPr lang="en-US" sz="1100">
                          <a:effectLst/>
                        </a:rPr>
                        <a:t>Amos</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9</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146</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4,216</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 </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b="1" dirty="0">
                          <a:effectLst/>
                        </a:rPr>
                        <a:t>James</a:t>
                      </a:r>
                      <a:endParaRPr lang="en-US" sz="1200" b="1" dirty="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5</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108</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2,304</a:t>
                      </a:r>
                      <a:endParaRPr lang="en-US" sz="1200">
                        <a:effectLst/>
                        <a:latin typeface="Tahoma"/>
                        <a:ea typeface="Batang"/>
                        <a:cs typeface="Times New Roman"/>
                      </a:endParaRPr>
                    </a:p>
                  </a:txBody>
                  <a:tcPr marL="68580" marR="68580" marT="0" marB="0"/>
                </a:tc>
              </a:tr>
              <a:tr h="386080">
                <a:tc>
                  <a:txBody>
                    <a:bodyPr/>
                    <a:lstStyle/>
                    <a:p>
                      <a:pPr marL="0" marR="0" algn="ctr">
                        <a:spcBef>
                          <a:spcPts val="0"/>
                        </a:spcBef>
                        <a:spcAft>
                          <a:spcPts val="0"/>
                        </a:spcAft>
                      </a:pPr>
                      <a:r>
                        <a:rPr lang="en-US" sz="1100">
                          <a:effectLst/>
                        </a:rPr>
                        <a:t>Hosea</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14</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197</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5,174</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 </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b="1" dirty="0">
                          <a:effectLst/>
                        </a:rPr>
                        <a:t>1 Peter</a:t>
                      </a:r>
                      <a:endParaRPr lang="en-US" sz="1200" b="1" dirty="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5</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105</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dirty="0">
                          <a:effectLst/>
                        </a:rPr>
                        <a:t>2,476</a:t>
                      </a:r>
                      <a:endParaRPr lang="en-US" sz="1200" dirty="0">
                        <a:effectLst/>
                        <a:latin typeface="Tahoma"/>
                        <a:ea typeface="Batang"/>
                        <a:cs typeface="Times New Roman"/>
                      </a:endParaRPr>
                    </a:p>
                  </a:txBody>
                  <a:tcPr marL="68580" marR="68580" marT="0" marB="0"/>
                </a:tc>
              </a:tr>
            </a:tbl>
          </a:graphicData>
        </a:graphic>
      </p:graphicFrame>
    </p:spTree>
    <p:extLst>
      <p:ext uri="{BB962C8B-B14F-4D97-AF65-F5344CB8AC3E}">
        <p14:creationId xmlns:p14="http://schemas.microsoft.com/office/powerpoint/2010/main" val="11035450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93540912"/>
              </p:ext>
            </p:extLst>
          </p:nvPr>
        </p:nvGraphicFramePr>
        <p:xfrm>
          <a:off x="152400" y="228599"/>
          <a:ext cx="8839200" cy="6400800"/>
        </p:xfrm>
        <a:graphic>
          <a:graphicData uri="http://schemas.openxmlformats.org/drawingml/2006/table">
            <a:tbl>
              <a:tblPr firstRow="1" firstCol="1" bandRow="1">
                <a:tableStyleId>{69CF1AB2-1976-4502-BF36-3FF5EA218861}</a:tableStyleId>
              </a:tblPr>
              <a:tblGrid>
                <a:gridCol w="1615088"/>
                <a:gridCol w="948620"/>
                <a:gridCol w="789706"/>
                <a:gridCol w="742680"/>
                <a:gridCol w="729709"/>
                <a:gridCol w="1631304"/>
                <a:gridCol w="849705"/>
                <a:gridCol w="729709"/>
                <a:gridCol w="802679"/>
              </a:tblGrid>
              <a:tr h="457200">
                <a:tc>
                  <a:txBody>
                    <a:bodyPr/>
                    <a:lstStyle/>
                    <a:p>
                      <a:pPr marL="0" marR="0" algn="ctr">
                        <a:spcBef>
                          <a:spcPts val="0"/>
                        </a:spcBef>
                        <a:spcAft>
                          <a:spcPts val="0"/>
                        </a:spcAft>
                      </a:pPr>
                      <a:r>
                        <a:rPr lang="en-US" sz="1100" dirty="0">
                          <a:effectLst/>
                        </a:rPr>
                        <a:t>Ecclesiastes</a:t>
                      </a:r>
                      <a:endParaRPr lang="en-US" sz="1200" dirty="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12</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222</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5,579</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 </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b="1">
                          <a:effectLst/>
                        </a:rPr>
                        <a:t>1 John</a:t>
                      </a:r>
                      <a:endParaRPr lang="en-US" sz="1200" b="1">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5</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105</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2,517</a:t>
                      </a:r>
                      <a:endParaRPr lang="en-US" sz="1200">
                        <a:effectLst/>
                        <a:latin typeface="Tahoma"/>
                        <a:ea typeface="Batang"/>
                        <a:cs typeface="Times New Roman"/>
                      </a:endParaRPr>
                    </a:p>
                  </a:txBody>
                  <a:tcPr marL="68580" marR="68580" marT="0" marB="0"/>
                </a:tc>
              </a:tr>
              <a:tr h="457200">
                <a:tc>
                  <a:txBody>
                    <a:bodyPr/>
                    <a:lstStyle/>
                    <a:p>
                      <a:pPr marL="0" marR="0" algn="ctr">
                        <a:spcBef>
                          <a:spcPts val="0"/>
                        </a:spcBef>
                        <a:spcAft>
                          <a:spcPts val="0"/>
                        </a:spcAft>
                      </a:pPr>
                      <a:r>
                        <a:rPr lang="en-US" sz="1100">
                          <a:effectLst/>
                        </a:rPr>
                        <a:t>Esther</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10</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167</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5,633</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 </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b="1">
                          <a:effectLst/>
                        </a:rPr>
                        <a:t>Ephesians</a:t>
                      </a:r>
                      <a:endParaRPr lang="en-US" sz="1200" b="1">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6</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155</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3,022</a:t>
                      </a:r>
                      <a:endParaRPr lang="en-US" sz="1200">
                        <a:effectLst/>
                        <a:latin typeface="Tahoma"/>
                        <a:ea typeface="Batang"/>
                        <a:cs typeface="Times New Roman"/>
                      </a:endParaRPr>
                    </a:p>
                  </a:txBody>
                  <a:tcPr marL="68580" marR="68580" marT="0" marB="0"/>
                </a:tc>
              </a:tr>
              <a:tr h="457200">
                <a:tc>
                  <a:txBody>
                    <a:bodyPr/>
                    <a:lstStyle/>
                    <a:p>
                      <a:pPr marL="0" marR="0" algn="ctr">
                        <a:spcBef>
                          <a:spcPts val="0"/>
                        </a:spcBef>
                        <a:spcAft>
                          <a:spcPts val="0"/>
                        </a:spcAft>
                      </a:pPr>
                      <a:r>
                        <a:rPr lang="en-US" sz="1100">
                          <a:effectLst/>
                        </a:rPr>
                        <a:t>Zechariah</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14</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211</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6,443</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 </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b="1">
                          <a:effectLst/>
                        </a:rPr>
                        <a:t>Galatians</a:t>
                      </a:r>
                      <a:endParaRPr lang="en-US" sz="1200" b="1">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6</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149</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3,084</a:t>
                      </a:r>
                      <a:endParaRPr lang="en-US" sz="1200">
                        <a:effectLst/>
                        <a:latin typeface="Tahoma"/>
                        <a:ea typeface="Batang"/>
                        <a:cs typeface="Times New Roman"/>
                      </a:endParaRPr>
                    </a:p>
                  </a:txBody>
                  <a:tcPr marL="68580" marR="68580" marT="0" marB="0"/>
                </a:tc>
              </a:tr>
              <a:tr h="457200">
                <a:tc>
                  <a:txBody>
                    <a:bodyPr/>
                    <a:lstStyle/>
                    <a:p>
                      <a:pPr marL="0" marR="0" algn="ctr">
                        <a:spcBef>
                          <a:spcPts val="0"/>
                        </a:spcBef>
                        <a:spcAft>
                          <a:spcPts val="0"/>
                        </a:spcAft>
                      </a:pPr>
                      <a:r>
                        <a:rPr lang="en-US" sz="1100">
                          <a:effectLst/>
                        </a:rPr>
                        <a:t>Ezra</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10</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280</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7,440</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 </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b="1">
                          <a:effectLst/>
                        </a:rPr>
                        <a:t>2 Corinthians</a:t>
                      </a:r>
                      <a:endParaRPr lang="en-US" sz="1200" b="1">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13</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257</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6,046</a:t>
                      </a:r>
                      <a:endParaRPr lang="en-US" sz="1200">
                        <a:effectLst/>
                        <a:latin typeface="Tahoma"/>
                        <a:ea typeface="Batang"/>
                        <a:cs typeface="Times New Roman"/>
                      </a:endParaRPr>
                    </a:p>
                  </a:txBody>
                  <a:tcPr marL="68580" marR="68580" marT="0" marB="0"/>
                </a:tc>
              </a:tr>
              <a:tr h="457200">
                <a:tc>
                  <a:txBody>
                    <a:bodyPr/>
                    <a:lstStyle/>
                    <a:p>
                      <a:pPr marL="0" marR="0" algn="ctr">
                        <a:spcBef>
                          <a:spcPts val="0"/>
                        </a:spcBef>
                        <a:spcAft>
                          <a:spcPts val="0"/>
                        </a:spcAft>
                      </a:pPr>
                      <a:r>
                        <a:rPr lang="en-US" sz="1100">
                          <a:effectLst/>
                        </a:rPr>
                        <a:t>Nehemiah</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13</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406</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10,480</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 </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b="1">
                          <a:effectLst/>
                        </a:rPr>
                        <a:t>Hebrews</a:t>
                      </a:r>
                      <a:endParaRPr lang="en-US" sz="1200" b="1">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13</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303</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6,897</a:t>
                      </a:r>
                      <a:endParaRPr lang="en-US" sz="1200">
                        <a:effectLst/>
                        <a:latin typeface="Tahoma"/>
                        <a:ea typeface="Batang"/>
                        <a:cs typeface="Times New Roman"/>
                      </a:endParaRPr>
                    </a:p>
                  </a:txBody>
                  <a:tcPr marL="68580" marR="68580" marT="0" marB="0"/>
                </a:tc>
              </a:tr>
              <a:tr h="457200">
                <a:tc>
                  <a:txBody>
                    <a:bodyPr/>
                    <a:lstStyle/>
                    <a:p>
                      <a:pPr marL="0" marR="0" algn="ctr">
                        <a:spcBef>
                          <a:spcPts val="0"/>
                        </a:spcBef>
                        <a:spcAft>
                          <a:spcPts val="0"/>
                        </a:spcAft>
                      </a:pPr>
                      <a:r>
                        <a:rPr lang="en-US" sz="1100">
                          <a:effectLst/>
                        </a:rPr>
                        <a:t>Daniel</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12</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357</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11,602</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 </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b="1">
                          <a:effectLst/>
                        </a:rPr>
                        <a:t>Romans</a:t>
                      </a:r>
                      <a:endParaRPr lang="en-US" sz="1200" b="1">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16</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433</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9,422</a:t>
                      </a:r>
                      <a:endParaRPr lang="en-US" sz="1200">
                        <a:effectLst/>
                        <a:latin typeface="Tahoma"/>
                        <a:ea typeface="Batang"/>
                        <a:cs typeface="Times New Roman"/>
                      </a:endParaRPr>
                    </a:p>
                  </a:txBody>
                  <a:tcPr marL="68580" marR="68580" marT="0" marB="0"/>
                </a:tc>
              </a:tr>
              <a:tr h="457200">
                <a:tc>
                  <a:txBody>
                    <a:bodyPr/>
                    <a:lstStyle/>
                    <a:p>
                      <a:pPr marL="0" marR="0" algn="ctr">
                        <a:spcBef>
                          <a:spcPts val="0"/>
                        </a:spcBef>
                        <a:spcAft>
                          <a:spcPts val="0"/>
                        </a:spcAft>
                      </a:pPr>
                      <a:r>
                        <a:rPr lang="en-US" sz="1100">
                          <a:effectLst/>
                        </a:rPr>
                        <a:t>Proverbs</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31</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915</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15,038</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 </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b="1">
                          <a:effectLst/>
                        </a:rPr>
                        <a:t>1 Corinthians</a:t>
                      </a:r>
                      <a:endParaRPr lang="en-US" sz="1200" b="1">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16</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437</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9,462</a:t>
                      </a:r>
                      <a:endParaRPr lang="en-US" sz="1200">
                        <a:effectLst/>
                        <a:latin typeface="Tahoma"/>
                        <a:ea typeface="Batang"/>
                        <a:cs typeface="Times New Roman"/>
                      </a:endParaRPr>
                    </a:p>
                  </a:txBody>
                  <a:tcPr marL="68580" marR="68580" marT="0" marB="0"/>
                </a:tc>
              </a:tr>
              <a:tr h="457200">
                <a:tc>
                  <a:txBody>
                    <a:bodyPr/>
                    <a:lstStyle/>
                    <a:p>
                      <a:pPr marL="0" marR="0" algn="ctr">
                        <a:spcBef>
                          <a:spcPts val="0"/>
                        </a:spcBef>
                        <a:spcAft>
                          <a:spcPts val="0"/>
                        </a:spcAft>
                      </a:pPr>
                      <a:r>
                        <a:rPr lang="en-US" sz="1100">
                          <a:effectLst/>
                        </a:rPr>
                        <a:t>Job</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42</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1,070</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18,098</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 </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b="1">
                          <a:effectLst/>
                        </a:rPr>
                        <a:t>Revelation</a:t>
                      </a:r>
                      <a:endParaRPr lang="en-US" sz="1200" b="1">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22</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404</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11,952</a:t>
                      </a:r>
                      <a:endParaRPr lang="en-US" sz="1200">
                        <a:effectLst/>
                        <a:latin typeface="Tahoma"/>
                        <a:ea typeface="Batang"/>
                        <a:cs typeface="Times New Roman"/>
                      </a:endParaRPr>
                    </a:p>
                  </a:txBody>
                  <a:tcPr marL="68580" marR="68580" marT="0" marB="0"/>
                </a:tc>
              </a:tr>
              <a:tr h="457200">
                <a:tc>
                  <a:txBody>
                    <a:bodyPr/>
                    <a:lstStyle/>
                    <a:p>
                      <a:pPr marL="0" marR="0" algn="ctr">
                        <a:spcBef>
                          <a:spcPts val="0"/>
                        </a:spcBef>
                        <a:spcAft>
                          <a:spcPts val="0"/>
                        </a:spcAft>
                      </a:pPr>
                      <a:r>
                        <a:rPr lang="en-US" sz="1100">
                          <a:effectLst/>
                        </a:rPr>
                        <a:t>Joshua</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24</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658</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18,854</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 </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b="1">
                          <a:effectLst/>
                        </a:rPr>
                        <a:t>Mark</a:t>
                      </a:r>
                      <a:endParaRPr lang="en-US" sz="1200" b="1">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16</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678</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14,949</a:t>
                      </a:r>
                      <a:endParaRPr lang="en-US" sz="1200">
                        <a:effectLst/>
                        <a:latin typeface="Tahoma"/>
                        <a:ea typeface="Batang"/>
                        <a:cs typeface="Times New Roman"/>
                      </a:endParaRPr>
                    </a:p>
                  </a:txBody>
                  <a:tcPr marL="68580" marR="68580" marT="0" marB="0"/>
                </a:tc>
              </a:tr>
              <a:tr h="457200">
                <a:tc>
                  <a:txBody>
                    <a:bodyPr/>
                    <a:lstStyle/>
                    <a:p>
                      <a:pPr marL="0" marR="0" algn="ctr">
                        <a:spcBef>
                          <a:spcPts val="0"/>
                        </a:spcBef>
                        <a:spcAft>
                          <a:spcPts val="0"/>
                        </a:spcAft>
                      </a:pPr>
                      <a:r>
                        <a:rPr lang="en-US" sz="1100">
                          <a:effectLst/>
                        </a:rPr>
                        <a:t>Judges</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21</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618</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18,966</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 </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b="1">
                          <a:effectLst/>
                        </a:rPr>
                        <a:t>John</a:t>
                      </a:r>
                      <a:endParaRPr lang="en-US" sz="1200" b="1">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21</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879</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18,658</a:t>
                      </a:r>
                      <a:endParaRPr lang="en-US" sz="1200">
                        <a:effectLst/>
                        <a:latin typeface="Tahoma"/>
                        <a:ea typeface="Batang"/>
                        <a:cs typeface="Times New Roman"/>
                      </a:endParaRPr>
                    </a:p>
                  </a:txBody>
                  <a:tcPr marL="68580" marR="68580" marT="0" marB="0"/>
                </a:tc>
              </a:tr>
              <a:tr h="457200">
                <a:tc>
                  <a:txBody>
                    <a:bodyPr/>
                    <a:lstStyle/>
                    <a:p>
                      <a:pPr marL="0" marR="0" algn="ctr">
                        <a:spcBef>
                          <a:spcPts val="0"/>
                        </a:spcBef>
                        <a:spcAft>
                          <a:spcPts val="0"/>
                        </a:spcAft>
                      </a:pPr>
                      <a:r>
                        <a:rPr lang="en-US" sz="1100">
                          <a:effectLst/>
                        </a:rPr>
                        <a:t>1 Chronicles</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29</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942</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20,365</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 </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b="1">
                          <a:effectLst/>
                        </a:rPr>
                        <a:t>Matthew</a:t>
                      </a:r>
                      <a:endParaRPr lang="en-US" sz="1200" b="1">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28</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1,071</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23,343</a:t>
                      </a:r>
                      <a:endParaRPr lang="en-US" sz="1200">
                        <a:effectLst/>
                        <a:latin typeface="Tahoma"/>
                        <a:ea typeface="Batang"/>
                        <a:cs typeface="Times New Roman"/>
                      </a:endParaRPr>
                    </a:p>
                  </a:txBody>
                  <a:tcPr marL="68580" marR="68580" marT="0" marB="0"/>
                </a:tc>
              </a:tr>
              <a:tr h="457200">
                <a:tc>
                  <a:txBody>
                    <a:bodyPr/>
                    <a:lstStyle/>
                    <a:p>
                      <a:pPr marL="0" marR="0" algn="ctr">
                        <a:spcBef>
                          <a:spcPts val="0"/>
                        </a:spcBef>
                        <a:spcAft>
                          <a:spcPts val="0"/>
                        </a:spcAft>
                      </a:pPr>
                      <a:r>
                        <a:rPr lang="en-US" sz="1100">
                          <a:effectLst/>
                        </a:rPr>
                        <a:t>2 Samuel</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24</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695</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20,600</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 </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b="1">
                          <a:effectLst/>
                        </a:rPr>
                        <a:t>Acts</a:t>
                      </a:r>
                      <a:endParaRPr lang="en-US" sz="1200" b="1">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28</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1,007</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24,229</a:t>
                      </a:r>
                      <a:endParaRPr lang="en-US" sz="1200">
                        <a:effectLst/>
                        <a:latin typeface="Tahoma"/>
                        <a:ea typeface="Batang"/>
                        <a:cs typeface="Times New Roman"/>
                      </a:endParaRPr>
                    </a:p>
                  </a:txBody>
                  <a:tcPr marL="68580" marR="68580" marT="0" marB="0"/>
                </a:tc>
              </a:tr>
              <a:tr h="457200">
                <a:tc>
                  <a:txBody>
                    <a:bodyPr/>
                    <a:lstStyle/>
                    <a:p>
                      <a:pPr marL="0" marR="0" algn="ctr">
                        <a:spcBef>
                          <a:spcPts val="0"/>
                        </a:spcBef>
                        <a:spcAft>
                          <a:spcPts val="0"/>
                        </a:spcAft>
                      </a:pPr>
                      <a:r>
                        <a:rPr lang="en-US" sz="1100">
                          <a:effectLst/>
                        </a:rPr>
                        <a:t>2 Kings</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25</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719</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23,517</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 </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b="1" dirty="0">
                          <a:effectLst/>
                        </a:rPr>
                        <a:t>Luke</a:t>
                      </a:r>
                      <a:endParaRPr lang="en-US" sz="1200" b="1" dirty="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24</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1,151</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25,640</a:t>
                      </a:r>
                      <a:endParaRPr lang="en-US" sz="1200">
                        <a:effectLst/>
                        <a:latin typeface="Tahoma"/>
                        <a:ea typeface="Batang"/>
                        <a:cs typeface="Times New Roman"/>
                      </a:endParaRPr>
                    </a:p>
                  </a:txBody>
                  <a:tcPr marL="68580" marR="68580" marT="0" marB="0"/>
                </a:tc>
              </a:tr>
              <a:tr h="457200">
                <a:tc>
                  <a:txBody>
                    <a:bodyPr/>
                    <a:lstStyle/>
                    <a:p>
                      <a:pPr marL="0" marR="0" algn="ctr">
                        <a:spcBef>
                          <a:spcPts val="0"/>
                        </a:spcBef>
                        <a:spcAft>
                          <a:spcPts val="0"/>
                        </a:spcAft>
                      </a:pPr>
                      <a:r>
                        <a:rPr lang="en-US" sz="1100">
                          <a:effectLst/>
                        </a:rPr>
                        <a:t>1 Kings</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22</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816</a:t>
                      </a:r>
                      <a:endParaRPr lang="en-US" sz="1200">
                        <a:effectLst/>
                        <a:latin typeface="Tahoma"/>
                        <a:ea typeface="Batang"/>
                        <a:cs typeface="Times New Roman"/>
                      </a:endParaRPr>
                    </a:p>
                  </a:txBody>
                  <a:tcPr marL="68580" marR="68580" marT="0" marB="0"/>
                </a:tc>
                <a:tc>
                  <a:txBody>
                    <a:bodyPr/>
                    <a:lstStyle/>
                    <a:p>
                      <a:pPr marL="0" marR="0" algn="ctr">
                        <a:spcBef>
                          <a:spcPts val="0"/>
                        </a:spcBef>
                        <a:spcAft>
                          <a:spcPts val="0"/>
                        </a:spcAft>
                      </a:pPr>
                      <a:r>
                        <a:rPr lang="en-US" sz="1100">
                          <a:effectLst/>
                        </a:rPr>
                        <a:t>24,513</a:t>
                      </a:r>
                      <a:endParaRPr lang="en-US" sz="1200">
                        <a:effectLst/>
                        <a:latin typeface="Tahoma"/>
                        <a:ea typeface="Batang"/>
                        <a:cs typeface="Times New Roman"/>
                      </a:endParaRPr>
                    </a:p>
                  </a:txBody>
                  <a:tcPr marL="68580" marR="68580" marT="0" marB="0"/>
                </a:tc>
                <a:tc>
                  <a:txBody>
                    <a:bodyPr/>
                    <a:lstStyle/>
                    <a:p>
                      <a:endParaRPr lang="en-US" sz="1000">
                        <a:effectLst/>
                        <a:latin typeface="Tahoma"/>
                        <a:cs typeface="Times New Roman"/>
                      </a:endParaRPr>
                    </a:p>
                  </a:txBody>
                  <a:tcPr marL="68580" marR="68580" marT="0" marB="0"/>
                </a:tc>
                <a:tc>
                  <a:txBody>
                    <a:bodyPr/>
                    <a:lstStyle/>
                    <a:p>
                      <a:endParaRPr lang="en-US" sz="1000">
                        <a:effectLst/>
                        <a:latin typeface="Tahoma"/>
                        <a:cs typeface="Times New Roman"/>
                      </a:endParaRPr>
                    </a:p>
                  </a:txBody>
                  <a:tcPr marL="68580" marR="68580" marT="0" marB="0" anchor="b"/>
                </a:tc>
                <a:tc>
                  <a:txBody>
                    <a:bodyPr/>
                    <a:lstStyle/>
                    <a:p>
                      <a:endParaRPr lang="en-US" sz="1000">
                        <a:effectLst/>
                        <a:latin typeface="Tahoma"/>
                        <a:cs typeface="Times New Roman"/>
                      </a:endParaRPr>
                    </a:p>
                  </a:txBody>
                  <a:tcPr marL="68580" marR="68580" marT="0" marB="0" anchor="b"/>
                </a:tc>
                <a:tc>
                  <a:txBody>
                    <a:bodyPr/>
                    <a:lstStyle/>
                    <a:p>
                      <a:endParaRPr lang="en-US" sz="1000">
                        <a:effectLst/>
                        <a:latin typeface="Tahoma"/>
                        <a:cs typeface="Times New Roman"/>
                      </a:endParaRPr>
                    </a:p>
                  </a:txBody>
                  <a:tcPr marL="68580" marR="68580" marT="0" marB="0" anchor="b"/>
                </a:tc>
                <a:tc>
                  <a:txBody>
                    <a:bodyPr/>
                    <a:lstStyle/>
                    <a:p>
                      <a:endParaRPr lang="en-US" sz="1000" dirty="0">
                        <a:effectLst/>
                        <a:latin typeface="Tahoma"/>
                        <a:cs typeface="Times New Roman"/>
                      </a:endParaRPr>
                    </a:p>
                  </a:txBody>
                  <a:tcPr marL="68580" marR="68580" marT="0" marB="0" anchor="b"/>
                </a:tc>
              </a:tr>
            </a:tbl>
          </a:graphicData>
        </a:graphic>
      </p:graphicFrame>
    </p:spTree>
    <p:extLst>
      <p:ext uri="{BB962C8B-B14F-4D97-AF65-F5344CB8AC3E}">
        <p14:creationId xmlns:p14="http://schemas.microsoft.com/office/powerpoint/2010/main" val="278976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47800"/>
            <a:ext cx="9144000" cy="3276600"/>
          </a:xfrm>
        </p:spPr>
        <p:txBody>
          <a:bodyPr>
            <a:normAutofit/>
          </a:bodyPr>
          <a:lstStyle/>
          <a:p>
            <a:pPr algn="ctr">
              <a:buNone/>
            </a:pPr>
            <a:r>
              <a:rPr lang="en-US" sz="6600" dirty="0" smtClean="0">
                <a:effectLst>
                  <a:outerShdw blurRad="38100" dist="38100" dir="2700000" algn="tl">
                    <a:srgbClr val="000000">
                      <a:alpha val="43137"/>
                    </a:srgbClr>
                  </a:outerShdw>
                </a:effectLst>
              </a:rPr>
              <a:t>How to Increase Intelligence</a:t>
            </a:r>
            <a:endParaRPr lang="en-US" sz="6600" dirty="0">
              <a:solidFill>
                <a:schemeClr val="accent1"/>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pic>
        <p:nvPicPr>
          <p:cNvPr id="5" name="Picture 2" descr="http://www.csml.ucl.ac.uk/images/BusinessIntelligence_II.gif"/>
          <p:cNvPicPr>
            <a:picLocks noChangeAspect="1" noChangeArrowheads="1"/>
          </p:cNvPicPr>
          <p:nvPr/>
        </p:nvPicPr>
        <p:blipFill>
          <a:blip r:embed="rId2" cstate="print"/>
          <a:srcRect/>
          <a:stretch>
            <a:fillRect/>
          </a:stretch>
        </p:blipFill>
        <p:spPr bwMode="auto">
          <a:xfrm>
            <a:off x="7315200" y="4419600"/>
            <a:ext cx="1409621" cy="1285875"/>
          </a:xfrm>
          <a:prstGeom prst="rect">
            <a:avLst/>
          </a:prstGeom>
          <a:noFill/>
        </p:spPr>
      </p:pic>
      <p:pic>
        <p:nvPicPr>
          <p:cNvPr id="32770" name="Picture 2" descr="https://encrypted-tbn0.gstatic.com/images?q=tbn:ANd9GcQwcmF9oRlNpZc6OYByYg2_YtnHwbeKxfRkvhEZMPdTtSPCN2xP"/>
          <p:cNvPicPr>
            <a:picLocks noChangeAspect="1" noChangeArrowheads="1"/>
          </p:cNvPicPr>
          <p:nvPr/>
        </p:nvPicPr>
        <p:blipFill>
          <a:blip r:embed="rId3" cstate="print"/>
          <a:srcRect/>
          <a:stretch>
            <a:fillRect/>
          </a:stretch>
        </p:blipFill>
        <p:spPr bwMode="auto">
          <a:xfrm>
            <a:off x="443023" y="4419600"/>
            <a:ext cx="1943100" cy="1266826"/>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Strategies</a:t>
            </a:r>
            <a:endParaRPr lang="en-US" dirty="0"/>
          </a:p>
        </p:txBody>
      </p:sp>
      <p:sp>
        <p:nvSpPr>
          <p:cNvPr id="3" name="Content Placeholder 2"/>
          <p:cNvSpPr>
            <a:spLocks noGrp="1"/>
          </p:cNvSpPr>
          <p:nvPr>
            <p:ph idx="1"/>
          </p:nvPr>
        </p:nvSpPr>
        <p:spPr/>
        <p:txBody>
          <a:bodyPr>
            <a:normAutofit lnSpcReduction="10000"/>
          </a:bodyPr>
          <a:lstStyle/>
          <a:p>
            <a:r>
              <a:rPr lang="en-US" sz="4000" dirty="0" smtClean="0"/>
              <a:t>“Weed the garden.”</a:t>
            </a:r>
          </a:p>
          <a:p>
            <a:r>
              <a:rPr lang="en-US" sz="4000" dirty="0" smtClean="0"/>
              <a:t>Memorize the number references!</a:t>
            </a:r>
          </a:p>
          <a:p>
            <a:r>
              <a:rPr lang="en-US" sz="4000" dirty="0" smtClean="0"/>
              <a:t>Schedule it out in a block of time</a:t>
            </a:r>
            <a:endParaRPr lang="en-US" sz="4000" dirty="0"/>
          </a:p>
          <a:p>
            <a:r>
              <a:rPr lang="en-US" sz="4000" dirty="0" smtClean="0"/>
              <a:t>Memorize sermon texts</a:t>
            </a:r>
          </a:p>
          <a:p>
            <a:r>
              <a:rPr lang="en-US" sz="4000" dirty="0" smtClean="0"/>
              <a:t>Thank the Lord!</a:t>
            </a:r>
          </a:p>
          <a:p>
            <a:endParaRPr lang="en-US" sz="4000" dirty="0" smtClean="0"/>
          </a:p>
        </p:txBody>
      </p:sp>
    </p:spTree>
    <p:extLst>
      <p:ext uri="{BB962C8B-B14F-4D97-AF65-F5344CB8AC3E}">
        <p14:creationId xmlns:p14="http://schemas.microsoft.com/office/powerpoint/2010/main" val="206610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381000"/>
            <a:ext cx="7924800" cy="5966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8620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4525963"/>
          </a:xfrm>
        </p:spPr>
        <p:txBody>
          <a:bodyPr>
            <a:normAutofit/>
          </a:bodyPr>
          <a:lstStyle/>
          <a:p>
            <a:pPr marL="0" indent="0">
              <a:buNone/>
            </a:pPr>
            <a:r>
              <a:rPr lang="en-US" sz="4400" dirty="0"/>
              <a:t>James 1:22  But be ye doers of the word, and not hearers only, deceiving your own selves.</a:t>
            </a:r>
          </a:p>
          <a:p>
            <a:endParaRPr lang="en-US" sz="4400" dirty="0"/>
          </a:p>
        </p:txBody>
      </p:sp>
      <p:pic>
        <p:nvPicPr>
          <p:cNvPr id="10242" name="Picture 2" descr="http://synappz.files.wordpress.com/2012/09/thinker-doer1.jpg"/>
          <p:cNvPicPr>
            <a:picLocks noChangeAspect="1" noChangeArrowheads="1"/>
          </p:cNvPicPr>
          <p:nvPr/>
        </p:nvPicPr>
        <p:blipFill>
          <a:blip r:embed="rId2" cstate="print"/>
          <a:srcRect/>
          <a:stretch>
            <a:fillRect/>
          </a:stretch>
        </p:blipFill>
        <p:spPr bwMode="auto">
          <a:xfrm>
            <a:off x="2667000" y="3048000"/>
            <a:ext cx="3838575" cy="3400426"/>
          </a:xfrm>
          <a:prstGeom prst="rect">
            <a:avLst/>
          </a:prstGeom>
          <a:noFill/>
        </p:spPr>
      </p:pic>
    </p:spTree>
    <p:extLst>
      <p:ext uri="{BB962C8B-B14F-4D97-AF65-F5344CB8AC3E}">
        <p14:creationId xmlns:p14="http://schemas.microsoft.com/office/powerpoint/2010/main" val="35968995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Bible</a:t>
            </a:r>
            <a:endParaRPr lang="en-US" dirty="0"/>
          </a:p>
        </p:txBody>
      </p:sp>
      <p:sp>
        <p:nvSpPr>
          <p:cNvPr id="3" name="Content Placeholder 2"/>
          <p:cNvSpPr>
            <a:spLocks noGrp="1"/>
          </p:cNvSpPr>
          <p:nvPr>
            <p:ph idx="1"/>
          </p:nvPr>
        </p:nvSpPr>
        <p:spPr>
          <a:xfrm>
            <a:off x="304800" y="1676400"/>
            <a:ext cx="8077200" cy="5181600"/>
          </a:xfrm>
        </p:spPr>
        <p:txBody>
          <a:bodyPr>
            <a:normAutofit fontScale="85000" lnSpcReduction="10000"/>
          </a:bodyPr>
          <a:lstStyle/>
          <a:p>
            <a:pPr>
              <a:buNone/>
            </a:pPr>
            <a:r>
              <a:rPr lang="en-US" dirty="0" smtClean="0"/>
              <a:t>	The mind will </a:t>
            </a:r>
            <a:r>
              <a:rPr lang="en-US" b="1" dirty="0" smtClean="0">
                <a:solidFill>
                  <a:srgbClr val="FFC000"/>
                </a:solidFill>
              </a:rPr>
              <a:t>enlarge</a:t>
            </a:r>
            <a:r>
              <a:rPr lang="en-US" dirty="0" smtClean="0"/>
              <a:t> if it is employed in tracing out the subjects of the Bible, comparing scripture with scripture, and spiritual things with spiritual. </a:t>
            </a:r>
            <a:r>
              <a:rPr lang="en-US" b="1" dirty="0" smtClean="0">
                <a:solidFill>
                  <a:srgbClr val="FFC000"/>
                </a:solidFill>
              </a:rPr>
              <a:t>There is nothing more calculated to strengthen the intellect than the study of the Scriptures</a:t>
            </a:r>
            <a:r>
              <a:rPr lang="en-US" b="1" dirty="0" smtClean="0"/>
              <a:t>.</a:t>
            </a:r>
            <a:r>
              <a:rPr lang="en-US" dirty="0" smtClean="0"/>
              <a:t> No other book is so potent to elevate the thoughts, to give vigor to the faculties, as the broad, ennobling truths of the Bible. If God's word were studied as it should be, men would have a </a:t>
            </a:r>
            <a:r>
              <a:rPr lang="en-US" b="1" dirty="0" smtClean="0">
                <a:solidFill>
                  <a:srgbClr val="FFFF00"/>
                </a:solidFill>
              </a:rPr>
              <a:t>breadth of mind, a nobility of character, and a stability of purpose </a:t>
            </a:r>
            <a:r>
              <a:rPr lang="en-US" dirty="0" smtClean="0"/>
              <a:t>that is rarely seen in these times.  {CE 58}  </a:t>
            </a: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29400" y="152400"/>
            <a:ext cx="2133600" cy="1614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Intelligence</a:t>
            </a:r>
            <a:endParaRPr lang="en-US" dirty="0"/>
          </a:p>
        </p:txBody>
      </p:sp>
      <p:sp>
        <p:nvSpPr>
          <p:cNvPr id="3" name="Content Placeholder 2"/>
          <p:cNvSpPr>
            <a:spLocks noGrp="1"/>
          </p:cNvSpPr>
          <p:nvPr>
            <p:ph idx="1"/>
          </p:nvPr>
        </p:nvSpPr>
        <p:spPr>
          <a:xfrm>
            <a:off x="228600" y="1371600"/>
            <a:ext cx="8686800" cy="5334000"/>
          </a:xfrm>
        </p:spPr>
        <p:txBody>
          <a:bodyPr/>
          <a:lstStyle/>
          <a:p>
            <a:pPr>
              <a:buNone/>
            </a:pPr>
            <a:r>
              <a:rPr lang="en-US" dirty="0" smtClean="0"/>
              <a:t>	The study of the Bible </a:t>
            </a:r>
            <a:r>
              <a:rPr lang="en-US" b="1" dirty="0" smtClean="0">
                <a:solidFill>
                  <a:srgbClr val="FFC000"/>
                </a:solidFill>
              </a:rPr>
              <a:t>taxes</a:t>
            </a:r>
            <a:r>
              <a:rPr lang="en-US" dirty="0" smtClean="0"/>
              <a:t> the mind of the worker, </a:t>
            </a:r>
            <a:r>
              <a:rPr lang="en-US" b="1" dirty="0" smtClean="0">
                <a:solidFill>
                  <a:srgbClr val="FFC000"/>
                </a:solidFill>
              </a:rPr>
              <a:t>strengthens</a:t>
            </a:r>
            <a:r>
              <a:rPr lang="en-US" dirty="0" smtClean="0"/>
              <a:t> the memory, and </a:t>
            </a:r>
            <a:r>
              <a:rPr lang="en-US" b="1" dirty="0" smtClean="0">
                <a:solidFill>
                  <a:srgbClr val="FFC000"/>
                </a:solidFill>
              </a:rPr>
              <a:t>sharpens</a:t>
            </a:r>
            <a:r>
              <a:rPr lang="en-US" dirty="0" smtClean="0"/>
              <a:t> the intellect more than the study of all the subjects which philosophy embraces. The Bible contains the only truth that purifies the soul, and is the best book for </a:t>
            </a:r>
            <a:r>
              <a:rPr lang="en-US" b="1" dirty="0" smtClean="0">
                <a:solidFill>
                  <a:srgbClr val="FFC000"/>
                </a:solidFill>
              </a:rPr>
              <a:t>intellectual culture</a:t>
            </a:r>
            <a:r>
              <a:rPr lang="en-US" dirty="0" smtClean="0"/>
              <a:t>.—Review and Herald, Dec. 8, 1885.</a:t>
            </a:r>
          </a:p>
          <a:p>
            <a:endParaRPr lang="en-US" dirty="0"/>
          </a:p>
        </p:txBody>
      </p:sp>
      <p:pic>
        <p:nvPicPr>
          <p:cNvPr id="1026" name="Picture 2" descr="http://www.csml.ucl.ac.uk/images/BusinessIntelligence_II.gif"/>
          <p:cNvPicPr>
            <a:picLocks noChangeAspect="1" noChangeArrowheads="1"/>
          </p:cNvPicPr>
          <p:nvPr/>
        </p:nvPicPr>
        <p:blipFill>
          <a:blip r:embed="rId2" cstate="print"/>
          <a:srcRect/>
          <a:stretch>
            <a:fillRect/>
          </a:stretch>
        </p:blipFill>
        <p:spPr bwMode="auto">
          <a:xfrm>
            <a:off x="3810000" y="5334000"/>
            <a:ext cx="1409621" cy="128587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 #1</a:t>
            </a:r>
            <a:r>
              <a:rPr lang="en-US" dirty="0"/>
              <a:t>:</a:t>
            </a:r>
            <a:r>
              <a:rPr lang="en-US" dirty="0" smtClean="0"/>
              <a:t>  Overcome Sin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Build </a:t>
            </a:r>
            <a:r>
              <a:rPr lang="en-US" dirty="0"/>
              <a:t>a wall of scriptures around you, and you will see that the world cannot break it down. </a:t>
            </a:r>
            <a:r>
              <a:rPr lang="en-US" b="1" u="sng" dirty="0"/>
              <a:t>Commit the Scriptures to memory</a:t>
            </a:r>
            <a:r>
              <a:rPr lang="en-US" dirty="0"/>
              <a:t>, and then throw right back upon Satan when he comes with his temptations, "It is written." This is the way that our Lord met the temptations of Satan, and resisted them. {RH April 10, 1888</a:t>
            </a:r>
            <a:r>
              <a:rPr lang="en-US" dirty="0" smtClean="0"/>
              <a:t>}</a:t>
            </a:r>
          </a:p>
          <a:p>
            <a:pPr marL="0" indent="0">
              <a:buNone/>
            </a:pPr>
            <a:endParaRPr lang="en-US" dirty="0"/>
          </a:p>
          <a:p>
            <a:pPr marL="0" indent="0">
              <a:buNone/>
            </a:pPr>
            <a:r>
              <a:rPr lang="en-US" dirty="0"/>
              <a:t>Psalms 119:11  Thy word have I hid in mine heart, that I might not sin against thee</a:t>
            </a:r>
            <a:r>
              <a:rPr lang="en-US" dirty="0" smtClean="0"/>
              <a:t>.</a:t>
            </a:r>
            <a:endParaRPr lang="en-US" dirty="0"/>
          </a:p>
        </p:txBody>
      </p:sp>
    </p:spTree>
    <p:extLst>
      <p:ext uri="{BB962C8B-B14F-4D97-AF65-F5344CB8AC3E}">
        <p14:creationId xmlns:p14="http://schemas.microsoft.com/office/powerpoint/2010/main" val="7713990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 #2:  Quick Recall</a:t>
            </a:r>
            <a:endParaRPr lang="en-US" dirty="0"/>
          </a:p>
        </p:txBody>
      </p:sp>
      <p:sp>
        <p:nvSpPr>
          <p:cNvPr id="3" name="Content Placeholder 2"/>
          <p:cNvSpPr>
            <a:spLocks noGrp="1"/>
          </p:cNvSpPr>
          <p:nvPr>
            <p:ph idx="1"/>
          </p:nvPr>
        </p:nvSpPr>
        <p:spPr/>
        <p:txBody>
          <a:bodyPr>
            <a:normAutofit/>
          </a:bodyPr>
          <a:lstStyle/>
          <a:p>
            <a:pPr marL="0" indent="0">
              <a:buNone/>
            </a:pPr>
            <a:r>
              <a:rPr lang="en-US" dirty="0"/>
              <a:t>God will flash the knowledge obtained by diligent searching of the Scriptures, into their </a:t>
            </a:r>
            <a:r>
              <a:rPr lang="en-US" b="1" u="sng" dirty="0"/>
              <a:t>memory</a:t>
            </a:r>
            <a:r>
              <a:rPr lang="en-US" dirty="0"/>
              <a:t> at the very time when it is needed.  {Mar 45}</a:t>
            </a:r>
          </a:p>
          <a:p>
            <a:endParaRPr lang="en-US" dirty="0" smtClean="0"/>
          </a:p>
          <a:p>
            <a:pPr marL="0" indent="0">
              <a:buNone/>
            </a:pPr>
            <a:r>
              <a:rPr lang="en-US" dirty="0" smtClean="0"/>
              <a:t>Prayer				Witnessing</a:t>
            </a:r>
            <a:endParaRPr lang="en-US" dirty="0"/>
          </a:p>
          <a:p>
            <a:pPr marL="0" indent="0">
              <a:buNone/>
            </a:pPr>
            <a:r>
              <a:rPr lang="en-US" dirty="0" smtClean="0"/>
              <a:t>Bible Study			Movements</a:t>
            </a:r>
            <a:endParaRPr lang="en-US" dirty="0"/>
          </a:p>
        </p:txBody>
      </p:sp>
    </p:spTree>
    <p:extLst>
      <p:ext uri="{BB962C8B-B14F-4D97-AF65-F5344CB8AC3E}">
        <p14:creationId xmlns:p14="http://schemas.microsoft.com/office/powerpoint/2010/main" val="2234749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Benefit #3:  Be Like Jesus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Matthew 4:4  But he answered and said, </a:t>
            </a:r>
            <a:r>
              <a:rPr lang="en-US" b="1" dirty="0"/>
              <a:t>It is </a:t>
            </a:r>
            <a:r>
              <a:rPr lang="en-US" b="1" dirty="0" smtClean="0"/>
              <a:t>written</a:t>
            </a:r>
            <a:r>
              <a:rPr lang="en-US" dirty="0" smtClean="0"/>
              <a:t>…</a:t>
            </a:r>
          </a:p>
          <a:p>
            <a:pPr marL="0" indent="0">
              <a:buNone/>
            </a:pPr>
            <a:r>
              <a:rPr lang="en-US" dirty="0" smtClean="0"/>
              <a:t>6 </a:t>
            </a:r>
            <a:r>
              <a:rPr lang="en-US" dirty="0"/>
              <a:t> And </a:t>
            </a:r>
            <a:r>
              <a:rPr lang="en-US" dirty="0" err="1"/>
              <a:t>saith</a:t>
            </a:r>
            <a:r>
              <a:rPr lang="en-US" dirty="0"/>
              <a:t> unto him, If thou be the Son of God, cast thyself down: </a:t>
            </a:r>
            <a:r>
              <a:rPr lang="en-US" i="1" dirty="0"/>
              <a:t>for it is </a:t>
            </a:r>
            <a:r>
              <a:rPr lang="en-US" i="1" dirty="0" smtClean="0"/>
              <a:t>written</a:t>
            </a:r>
            <a:r>
              <a:rPr lang="en-US" dirty="0" smtClean="0"/>
              <a:t>…</a:t>
            </a:r>
          </a:p>
          <a:p>
            <a:pPr marL="0" indent="0">
              <a:buNone/>
            </a:pPr>
            <a:r>
              <a:rPr lang="en-US" dirty="0" smtClean="0"/>
              <a:t>7 </a:t>
            </a:r>
            <a:r>
              <a:rPr lang="en-US" dirty="0"/>
              <a:t> Jesus said unto him, </a:t>
            </a:r>
            <a:r>
              <a:rPr lang="en-US" b="1" dirty="0"/>
              <a:t>It is written </a:t>
            </a:r>
            <a:r>
              <a:rPr lang="en-US" b="1" dirty="0" smtClean="0"/>
              <a:t>again</a:t>
            </a:r>
            <a:r>
              <a:rPr lang="en-US" dirty="0" smtClean="0"/>
              <a:t>….</a:t>
            </a:r>
          </a:p>
          <a:p>
            <a:pPr marL="0" indent="0">
              <a:buNone/>
            </a:pPr>
            <a:r>
              <a:rPr lang="en-US" dirty="0" smtClean="0"/>
              <a:t>10 </a:t>
            </a:r>
            <a:r>
              <a:rPr lang="en-US" dirty="0"/>
              <a:t> Then </a:t>
            </a:r>
            <a:r>
              <a:rPr lang="en-US" dirty="0" err="1"/>
              <a:t>saith</a:t>
            </a:r>
            <a:r>
              <a:rPr lang="en-US" dirty="0"/>
              <a:t> Jesus unto him, Get thee hence, Satan: </a:t>
            </a:r>
            <a:r>
              <a:rPr lang="en-US" b="1" dirty="0"/>
              <a:t>for it is </a:t>
            </a:r>
            <a:r>
              <a:rPr lang="en-US" b="1" dirty="0" smtClean="0"/>
              <a:t>written</a:t>
            </a:r>
            <a:r>
              <a:rPr lang="en-US" dirty="0" smtClean="0"/>
              <a:t>…</a:t>
            </a:r>
          </a:p>
        </p:txBody>
      </p:sp>
    </p:spTree>
    <p:extLst>
      <p:ext uri="{BB962C8B-B14F-4D97-AF65-F5344CB8AC3E}">
        <p14:creationId xmlns:p14="http://schemas.microsoft.com/office/powerpoint/2010/main" val="37179780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Too Many Benefits</a:t>
            </a:r>
            <a:endParaRPr lang="en-US" dirty="0"/>
          </a:p>
        </p:txBody>
      </p:sp>
      <p:sp>
        <p:nvSpPr>
          <p:cNvPr id="3" name="Content Placeholder 2"/>
          <p:cNvSpPr>
            <a:spLocks noGrp="1"/>
          </p:cNvSpPr>
          <p:nvPr>
            <p:ph idx="1"/>
          </p:nvPr>
        </p:nvSpPr>
        <p:spPr/>
        <p:txBody>
          <a:bodyPr>
            <a:normAutofit/>
          </a:bodyPr>
          <a:lstStyle/>
          <a:p>
            <a:pPr marL="0" indent="0">
              <a:buNone/>
            </a:pPr>
            <a:r>
              <a:rPr lang="en-US" dirty="0"/>
              <a:t>John 21:25  And there are also many other things which Jesus did, the which, if they should be written every one, I suppose that even the world itself could not contain the books that should be written. Amen.</a:t>
            </a:r>
          </a:p>
          <a:p>
            <a:pPr marL="0" indent="0">
              <a:buNone/>
            </a:pPr>
            <a:endParaRPr lang="en-US" dirty="0" smtClean="0"/>
          </a:p>
        </p:txBody>
      </p:sp>
    </p:spTree>
    <p:extLst>
      <p:ext uri="{BB962C8B-B14F-4D97-AF65-F5344CB8AC3E}">
        <p14:creationId xmlns:p14="http://schemas.microsoft.com/office/powerpoint/2010/main" val="33251582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679</TotalTime>
  <Words>1165</Words>
  <Application>Microsoft Office PowerPoint</Application>
  <PresentationFormat>On-screen Show (4:3)</PresentationFormat>
  <Paragraphs>372</Paragraphs>
  <Slides>32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Batang</vt:lpstr>
      <vt:lpstr>Arial</vt:lpstr>
      <vt:lpstr>Calibri</vt:lpstr>
      <vt:lpstr>Century Gothic</vt:lpstr>
      <vt:lpstr>Tahoma</vt:lpstr>
      <vt:lpstr>Times New Roman</vt:lpstr>
      <vt:lpstr>Verdana</vt:lpstr>
      <vt:lpstr>Office Theme</vt:lpstr>
      <vt:lpstr>PowerPoint Presentation</vt:lpstr>
      <vt:lpstr>Church at Work </vt:lpstr>
      <vt:lpstr>PowerPoint Presentation</vt:lpstr>
      <vt:lpstr>Bible</vt:lpstr>
      <vt:lpstr>Intelligence</vt:lpstr>
      <vt:lpstr>Benefit #1:  Overcome Sin</vt:lpstr>
      <vt:lpstr>Benefit #2:  Quick Recall</vt:lpstr>
      <vt:lpstr>Benefit #3:  Be Like Jesus</vt:lpstr>
      <vt:lpstr>Too Many Benefits</vt:lpstr>
      <vt:lpstr>Myth #1:  I Am Not Intelligent</vt:lpstr>
      <vt:lpstr>Space vs. Muscle</vt:lpstr>
      <vt:lpstr>PowerPoint Presentation</vt:lpstr>
      <vt:lpstr>Myth #2: I Have No Time</vt:lpstr>
      <vt:lpstr>PowerPoint Presentation</vt:lpstr>
      <vt:lpstr>Myth #3:  It Is Painful</vt:lpstr>
      <vt:lpstr>Tips</vt:lpstr>
      <vt:lpstr>Tools</vt:lpstr>
      <vt:lpstr>For Soulwinning Decisions</vt:lpstr>
      <vt:lpstr>Secrets</vt:lpstr>
      <vt:lpstr>PowerPoint Presentation</vt:lpstr>
      <vt:lpstr>PowerPoint Presentation</vt:lpstr>
      <vt:lpstr>PowerPoint Presentation</vt:lpstr>
      <vt:lpstr>PowerPoint Presentation</vt:lpstr>
      <vt:lpstr>PowerPoint Presentation</vt:lpstr>
      <vt:lpstr>PowerPoint Presentation</vt:lpstr>
      <vt:lpstr>For Christian Leaders</vt:lpstr>
      <vt:lpstr>Other Passages</vt:lpstr>
      <vt:lpstr>Strategy:  Choose a Book</vt:lpstr>
      <vt:lpstr>PowerPoint Presentation</vt:lpstr>
      <vt:lpstr>Other Strategies</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Greatest Need</dc:title>
  <dc:creator>Justin Kim</dc:creator>
  <cp:lastModifiedBy>Kim, Justin</cp:lastModifiedBy>
  <cp:revision>35</cp:revision>
  <dcterms:created xsi:type="dcterms:W3CDTF">2013-07-27T11:36:51Z</dcterms:created>
  <dcterms:modified xsi:type="dcterms:W3CDTF">2017-04-15T19:13:34Z</dcterms:modified>
</cp:coreProperties>
</file>